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57" r:id="rId3"/>
    <p:sldId id="258" r:id="rId4"/>
    <p:sldId id="259" r:id="rId5"/>
    <p:sldId id="295"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1" r:id="rId24"/>
    <p:sldId id="282" r:id="rId25"/>
    <p:sldId id="305" r:id="rId26"/>
    <p:sldId id="284" r:id="rId27"/>
    <p:sldId id="287" r:id="rId28"/>
    <p:sldId id="285" r:id="rId29"/>
    <p:sldId id="288" r:id="rId30"/>
    <p:sldId id="289" r:id="rId31"/>
    <p:sldId id="290" r:id="rId32"/>
    <p:sldId id="291" r:id="rId33"/>
    <p:sldId id="294" r:id="rId34"/>
    <p:sldId id="297" r:id="rId35"/>
    <p:sldId id="296" r:id="rId36"/>
    <p:sldId id="298" r:id="rId37"/>
    <p:sldId id="299" r:id="rId38"/>
    <p:sldId id="300" r:id="rId39"/>
    <p:sldId id="301" r:id="rId40"/>
    <p:sldId id="302" r:id="rId41"/>
    <p:sldId id="303"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8" d="100"/>
          <a:sy n="98" d="100"/>
        </p:scale>
        <p:origin x="1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OneDrive\Desktop\supervised_figures\Table_2005_2017_2022_level_1_cl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CLC of Study Area at Level 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Area 2005</c:v>
                </c:pt>
              </c:strCache>
            </c:strRef>
          </c:tx>
          <c:spPr>
            <a:solidFill>
              <a:schemeClr val="accent1"/>
            </a:solidFill>
            <a:ln>
              <a:noFill/>
            </a:ln>
            <a:effectLst/>
          </c:spPr>
          <c:invertIfNegative val="0"/>
          <c:cat>
            <c:strRef>
              <c:f>Sheet1!$A$2:$A$29</c:f>
              <c:strCache>
                <c:ptCount val="28"/>
                <c:pt idx="0">
                  <c:v>Dense Urban Fabric</c:v>
                </c:pt>
                <c:pt idx="1">
                  <c:v>Medium Density Urban Fabric</c:v>
                </c:pt>
                <c:pt idx="2">
                  <c:v>Low Density Urban Fabric</c:v>
                </c:pt>
                <c:pt idx="3">
                  <c:v>Diverse Equipment</c:v>
                </c:pt>
                <c:pt idx="4">
                  <c:v>Industrial or Commercial Areas</c:v>
                </c:pt>
                <c:pt idx="5">
                  <c:v>Mineral Extraction Site</c:v>
                </c:pt>
                <c:pt idx="6">
                  <c:v>Uran Extension and/or Construction Sites</c:v>
                </c:pt>
                <c:pt idx="7">
                  <c:v>Green Sports Area</c:v>
                </c:pt>
                <c:pt idx="8">
                  <c:v>Urban Sprawl on Field Crops</c:v>
                </c:pt>
                <c:pt idx="9">
                  <c:v>Field Crops in Medium to Large Terrace</c:v>
                </c:pt>
                <c:pt idx="10">
                  <c:v>Field Crops in Small Fields/Terrace</c:v>
                </c:pt>
                <c:pt idx="11">
                  <c:v>Abadndoned Agriculture Land</c:v>
                </c:pt>
                <c:pt idx="12">
                  <c:v>Olives</c:v>
                </c:pt>
                <c:pt idx="13">
                  <c:v>Fruit Trees</c:v>
                </c:pt>
                <c:pt idx="14">
                  <c:v>Protected Agriculture</c:v>
                </c:pt>
                <c:pt idx="15">
                  <c:v>Dense Pines</c:v>
                </c:pt>
                <c:pt idx="16">
                  <c:v>Dense Oaks</c:v>
                </c:pt>
                <c:pt idx="17">
                  <c:v>Dense Mixed Wooded Lands</c:v>
                </c:pt>
                <c:pt idx="18">
                  <c:v>Clear Pines</c:v>
                </c:pt>
                <c:pt idx="19">
                  <c:v>Clear Mixed Wooded Lands</c:v>
                </c:pt>
                <c:pt idx="20">
                  <c:v>Urban Sprawl on Scrubland</c:v>
                </c:pt>
                <c:pt idx="21">
                  <c:v>Scrubland</c:v>
                </c:pt>
                <c:pt idx="22">
                  <c:v>Scrubland with Some Dispersed Bigger Trees</c:v>
                </c:pt>
                <c:pt idx="23">
                  <c:v>Clear Grasslands</c:v>
                </c:pt>
                <c:pt idx="24">
                  <c:v>Rocky Outcrops</c:v>
                </c:pt>
                <c:pt idx="25">
                  <c:v>Field Crops</c:v>
                </c:pt>
                <c:pt idx="26">
                  <c:v>Field Crops</c:v>
                </c:pt>
                <c:pt idx="27">
                  <c:v>Open Horticulture</c:v>
                </c:pt>
              </c:strCache>
            </c:strRef>
          </c:cat>
          <c:val>
            <c:numRef>
              <c:f>Sheet1!$B$2:$B$29</c:f>
              <c:numCache>
                <c:formatCode>0.00</c:formatCode>
                <c:ptCount val="28"/>
                <c:pt idx="0">
                  <c:v>1.0493581384199999</c:v>
                </c:pt>
                <c:pt idx="1">
                  <c:v>4.8854730277199998</c:v>
                </c:pt>
                <c:pt idx="2">
                  <c:v>0.23806068647199999</c:v>
                </c:pt>
                <c:pt idx="3">
                  <c:v>0</c:v>
                </c:pt>
                <c:pt idx="4">
                  <c:v>0</c:v>
                </c:pt>
                <c:pt idx="5">
                  <c:v>5.5669022550600002E-2</c:v>
                </c:pt>
                <c:pt idx="6">
                  <c:v>0.15658958973000001</c:v>
                </c:pt>
                <c:pt idx="7">
                  <c:v>2.9267989206099999E-2</c:v>
                </c:pt>
                <c:pt idx="8">
                  <c:v>0</c:v>
                </c:pt>
                <c:pt idx="9">
                  <c:v>0.27090174097000003</c:v>
                </c:pt>
                <c:pt idx="10">
                  <c:v>0.193258375462</c:v>
                </c:pt>
                <c:pt idx="11">
                  <c:v>0</c:v>
                </c:pt>
                <c:pt idx="12">
                  <c:v>0.103064183256</c:v>
                </c:pt>
                <c:pt idx="13">
                  <c:v>0.36473334595899998</c:v>
                </c:pt>
                <c:pt idx="14">
                  <c:v>0.358534814072</c:v>
                </c:pt>
                <c:pt idx="15">
                  <c:v>2.7476897417899999E-2</c:v>
                </c:pt>
                <c:pt idx="16">
                  <c:v>0.86045395040499995</c:v>
                </c:pt>
                <c:pt idx="17">
                  <c:v>0</c:v>
                </c:pt>
                <c:pt idx="18">
                  <c:v>0.93671953431800004</c:v>
                </c:pt>
                <c:pt idx="19">
                  <c:v>0.41847011837199999</c:v>
                </c:pt>
                <c:pt idx="20">
                  <c:v>0</c:v>
                </c:pt>
                <c:pt idx="21">
                  <c:v>0.52139119995799998</c:v>
                </c:pt>
                <c:pt idx="22">
                  <c:v>1.1297584599399999</c:v>
                </c:pt>
                <c:pt idx="23">
                  <c:v>1.4348931976899999</c:v>
                </c:pt>
                <c:pt idx="24">
                  <c:v>0.14945992663499999</c:v>
                </c:pt>
                <c:pt idx="25">
                  <c:v>8.57343356193E-4</c:v>
                </c:pt>
                <c:pt idx="26">
                  <c:v>0.147919517286</c:v>
                </c:pt>
                <c:pt idx="27">
                  <c:v>1.61439794384E-2</c:v>
                </c:pt>
              </c:numCache>
            </c:numRef>
          </c:val>
          <c:extLst>
            <c:ext xmlns:c16="http://schemas.microsoft.com/office/drawing/2014/chart" uri="{C3380CC4-5D6E-409C-BE32-E72D297353CC}">
              <c16:uniqueId val="{00000000-D5F1-4A8D-9833-AC1C443791F7}"/>
            </c:ext>
          </c:extLst>
        </c:ser>
        <c:ser>
          <c:idx val="1"/>
          <c:order val="1"/>
          <c:tx>
            <c:strRef>
              <c:f>Sheet1!$C$1</c:f>
              <c:strCache>
                <c:ptCount val="1"/>
                <c:pt idx="0">
                  <c:v>Area 2017</c:v>
                </c:pt>
              </c:strCache>
            </c:strRef>
          </c:tx>
          <c:spPr>
            <a:solidFill>
              <a:schemeClr val="accent2"/>
            </a:solidFill>
            <a:ln>
              <a:noFill/>
            </a:ln>
            <a:effectLst/>
          </c:spPr>
          <c:invertIfNegative val="0"/>
          <c:cat>
            <c:strRef>
              <c:f>Sheet1!$A$2:$A$29</c:f>
              <c:strCache>
                <c:ptCount val="28"/>
                <c:pt idx="0">
                  <c:v>Dense Urban Fabric</c:v>
                </c:pt>
                <c:pt idx="1">
                  <c:v>Medium Density Urban Fabric</c:v>
                </c:pt>
                <c:pt idx="2">
                  <c:v>Low Density Urban Fabric</c:v>
                </c:pt>
                <c:pt idx="3">
                  <c:v>Diverse Equipment</c:v>
                </c:pt>
                <c:pt idx="4">
                  <c:v>Industrial or Commercial Areas</c:v>
                </c:pt>
                <c:pt idx="5">
                  <c:v>Mineral Extraction Site</c:v>
                </c:pt>
                <c:pt idx="6">
                  <c:v>Uran Extension and/or Construction Sites</c:v>
                </c:pt>
                <c:pt idx="7">
                  <c:v>Green Sports Area</c:v>
                </c:pt>
                <c:pt idx="8">
                  <c:v>Urban Sprawl on Field Crops</c:v>
                </c:pt>
                <c:pt idx="9">
                  <c:v>Field Crops in Medium to Large Terrace</c:v>
                </c:pt>
                <c:pt idx="10">
                  <c:v>Field Crops in Small Fields/Terrace</c:v>
                </c:pt>
                <c:pt idx="11">
                  <c:v>Abadndoned Agriculture Land</c:v>
                </c:pt>
                <c:pt idx="12">
                  <c:v>Olives</c:v>
                </c:pt>
                <c:pt idx="13">
                  <c:v>Fruit Trees</c:v>
                </c:pt>
                <c:pt idx="14">
                  <c:v>Protected Agriculture</c:v>
                </c:pt>
                <c:pt idx="15">
                  <c:v>Dense Pines</c:v>
                </c:pt>
                <c:pt idx="16">
                  <c:v>Dense Oaks</c:v>
                </c:pt>
                <c:pt idx="17">
                  <c:v>Dense Mixed Wooded Lands</c:v>
                </c:pt>
                <c:pt idx="18">
                  <c:v>Clear Pines</c:v>
                </c:pt>
                <c:pt idx="19">
                  <c:v>Clear Mixed Wooded Lands</c:v>
                </c:pt>
                <c:pt idx="20">
                  <c:v>Urban Sprawl on Scrubland</c:v>
                </c:pt>
                <c:pt idx="21">
                  <c:v>Scrubland</c:v>
                </c:pt>
                <c:pt idx="22">
                  <c:v>Scrubland with Some Dispersed Bigger Trees</c:v>
                </c:pt>
                <c:pt idx="23">
                  <c:v>Clear Grasslands</c:v>
                </c:pt>
                <c:pt idx="24">
                  <c:v>Rocky Outcrops</c:v>
                </c:pt>
                <c:pt idx="25">
                  <c:v>Field Crops</c:v>
                </c:pt>
                <c:pt idx="26">
                  <c:v>Field Crops</c:v>
                </c:pt>
                <c:pt idx="27">
                  <c:v>Open Horticulture</c:v>
                </c:pt>
              </c:strCache>
            </c:strRef>
          </c:cat>
          <c:val>
            <c:numRef>
              <c:f>Sheet1!$C$2:$C$29</c:f>
              <c:numCache>
                <c:formatCode>0.00</c:formatCode>
                <c:ptCount val="28"/>
                <c:pt idx="0">
                  <c:v>1.0493581384199999</c:v>
                </c:pt>
                <c:pt idx="1">
                  <c:v>5.0526895875399997</c:v>
                </c:pt>
                <c:pt idx="2">
                  <c:v>0.36026852983399998</c:v>
                </c:pt>
                <c:pt idx="3">
                  <c:v>2.5072374914800001E-2</c:v>
                </c:pt>
                <c:pt idx="4">
                  <c:v>3.9442672838000001E-2</c:v>
                </c:pt>
                <c:pt idx="5">
                  <c:v>7.7659779613300006E-2</c:v>
                </c:pt>
                <c:pt idx="6">
                  <c:v>0.102845915589</c:v>
                </c:pt>
                <c:pt idx="7">
                  <c:v>2.9267989206199999E-2</c:v>
                </c:pt>
                <c:pt idx="8">
                  <c:v>8.57343356255E-4</c:v>
                </c:pt>
                <c:pt idx="9">
                  <c:v>1.5805116153299999E-2</c:v>
                </c:pt>
                <c:pt idx="10">
                  <c:v>0.14756488455799999</c:v>
                </c:pt>
                <c:pt idx="11">
                  <c:v>0.17833905420099999</c:v>
                </c:pt>
                <c:pt idx="12">
                  <c:v>0.103064183256</c:v>
                </c:pt>
                <c:pt idx="13">
                  <c:v>0.53851149364700002</c:v>
                </c:pt>
                <c:pt idx="14">
                  <c:v>1.61439794382E-2</c:v>
                </c:pt>
                <c:pt idx="15">
                  <c:v>0.323366822961</c:v>
                </c:pt>
                <c:pt idx="16">
                  <c:v>2.30675157183E-2</c:v>
                </c:pt>
                <c:pt idx="17">
                  <c:v>0.81191872411099997</c:v>
                </c:pt>
                <c:pt idx="18">
                  <c:v>0.93671953436800004</c:v>
                </c:pt>
                <c:pt idx="19">
                  <c:v>0.38876697086700002</c:v>
                </c:pt>
                <c:pt idx="20">
                  <c:v>1.60440342172E-2</c:v>
                </c:pt>
                <c:pt idx="21">
                  <c:v>0.53452422464899996</c:v>
                </c:pt>
                <c:pt idx="22">
                  <c:v>1.12230803982</c:v>
                </c:pt>
                <c:pt idx="23">
                  <c:v>1.4101345376600001</c:v>
                </c:pt>
                <c:pt idx="24">
                  <c:v>0.14524528554499999</c:v>
                </c:pt>
                <c:pt idx="25">
                  <c:v>0</c:v>
                </c:pt>
                <c:pt idx="26">
                  <c:v>0</c:v>
                </c:pt>
                <c:pt idx="27">
                  <c:v>0</c:v>
                </c:pt>
              </c:numCache>
            </c:numRef>
          </c:val>
          <c:extLst>
            <c:ext xmlns:c16="http://schemas.microsoft.com/office/drawing/2014/chart" uri="{C3380CC4-5D6E-409C-BE32-E72D297353CC}">
              <c16:uniqueId val="{00000001-D5F1-4A8D-9833-AC1C443791F7}"/>
            </c:ext>
          </c:extLst>
        </c:ser>
        <c:ser>
          <c:idx val="2"/>
          <c:order val="2"/>
          <c:tx>
            <c:strRef>
              <c:f>Sheet1!$D$1</c:f>
              <c:strCache>
                <c:ptCount val="1"/>
                <c:pt idx="0">
                  <c:v>Area 2022</c:v>
                </c:pt>
              </c:strCache>
            </c:strRef>
          </c:tx>
          <c:spPr>
            <a:solidFill>
              <a:schemeClr val="accent3"/>
            </a:solidFill>
            <a:ln>
              <a:noFill/>
            </a:ln>
            <a:effectLst/>
          </c:spPr>
          <c:invertIfNegative val="0"/>
          <c:cat>
            <c:strRef>
              <c:f>Sheet1!$A$2:$A$29</c:f>
              <c:strCache>
                <c:ptCount val="28"/>
                <c:pt idx="0">
                  <c:v>Dense Urban Fabric</c:v>
                </c:pt>
                <c:pt idx="1">
                  <c:v>Medium Density Urban Fabric</c:v>
                </c:pt>
                <c:pt idx="2">
                  <c:v>Low Density Urban Fabric</c:v>
                </c:pt>
                <c:pt idx="3">
                  <c:v>Diverse Equipment</c:v>
                </c:pt>
                <c:pt idx="4">
                  <c:v>Industrial or Commercial Areas</c:v>
                </c:pt>
                <c:pt idx="5">
                  <c:v>Mineral Extraction Site</c:v>
                </c:pt>
                <c:pt idx="6">
                  <c:v>Uran Extension and/or Construction Sites</c:v>
                </c:pt>
                <c:pt idx="7">
                  <c:v>Green Sports Area</c:v>
                </c:pt>
                <c:pt idx="8">
                  <c:v>Urban Sprawl on Field Crops</c:v>
                </c:pt>
                <c:pt idx="9">
                  <c:v>Field Crops in Medium to Large Terrace</c:v>
                </c:pt>
                <c:pt idx="10">
                  <c:v>Field Crops in Small Fields/Terrace</c:v>
                </c:pt>
                <c:pt idx="11">
                  <c:v>Abadndoned Agriculture Land</c:v>
                </c:pt>
                <c:pt idx="12">
                  <c:v>Olives</c:v>
                </c:pt>
                <c:pt idx="13">
                  <c:v>Fruit Trees</c:v>
                </c:pt>
                <c:pt idx="14">
                  <c:v>Protected Agriculture</c:v>
                </c:pt>
                <c:pt idx="15">
                  <c:v>Dense Pines</c:v>
                </c:pt>
                <c:pt idx="16">
                  <c:v>Dense Oaks</c:v>
                </c:pt>
                <c:pt idx="17">
                  <c:v>Dense Mixed Wooded Lands</c:v>
                </c:pt>
                <c:pt idx="18">
                  <c:v>Clear Pines</c:v>
                </c:pt>
                <c:pt idx="19">
                  <c:v>Clear Mixed Wooded Lands</c:v>
                </c:pt>
                <c:pt idx="20">
                  <c:v>Urban Sprawl on Scrubland</c:v>
                </c:pt>
                <c:pt idx="21">
                  <c:v>Scrubland</c:v>
                </c:pt>
                <c:pt idx="22">
                  <c:v>Scrubland with Some Dispersed Bigger Trees</c:v>
                </c:pt>
                <c:pt idx="23">
                  <c:v>Clear Grasslands</c:v>
                </c:pt>
                <c:pt idx="24">
                  <c:v>Rocky Outcrops</c:v>
                </c:pt>
                <c:pt idx="25">
                  <c:v>Field Crops</c:v>
                </c:pt>
                <c:pt idx="26">
                  <c:v>Field Crops</c:v>
                </c:pt>
                <c:pt idx="27">
                  <c:v>Open Horticulture</c:v>
                </c:pt>
              </c:strCache>
            </c:strRef>
          </c:cat>
          <c:val>
            <c:numRef>
              <c:f>Sheet1!$D$2:$D$29</c:f>
              <c:numCache>
                <c:formatCode>0.00</c:formatCode>
                <c:ptCount val="28"/>
                <c:pt idx="0">
                  <c:v>1.0503620527699999</c:v>
                </c:pt>
                <c:pt idx="1">
                  <c:v>5.1151940585300002</c:v>
                </c:pt>
                <c:pt idx="2">
                  <c:v>0.36504125282299998</c:v>
                </c:pt>
                <c:pt idx="3">
                  <c:v>2.5072374914800001E-2</c:v>
                </c:pt>
                <c:pt idx="4">
                  <c:v>3.9442672838000001E-2</c:v>
                </c:pt>
                <c:pt idx="5">
                  <c:v>7.7659779613300006E-2</c:v>
                </c:pt>
                <c:pt idx="6">
                  <c:v>0.102845915589</c:v>
                </c:pt>
                <c:pt idx="7">
                  <c:v>2.9267989206199999E-2</c:v>
                </c:pt>
                <c:pt idx="8">
                  <c:v>8.57343356255E-4</c:v>
                </c:pt>
                <c:pt idx="9">
                  <c:v>7.2233622617000004E-2</c:v>
                </c:pt>
                <c:pt idx="10">
                  <c:v>0.134694292144</c:v>
                </c:pt>
                <c:pt idx="11">
                  <c:v>0.119796267774</c:v>
                </c:pt>
                <c:pt idx="12">
                  <c:v>0.10279530406</c:v>
                </c:pt>
                <c:pt idx="13">
                  <c:v>0.53430879201100001</c:v>
                </c:pt>
                <c:pt idx="14">
                  <c:v>1.61439794382E-2</c:v>
                </c:pt>
                <c:pt idx="15">
                  <c:v>0.31840892392600001</c:v>
                </c:pt>
                <c:pt idx="16">
                  <c:v>2.30675157183E-2</c:v>
                </c:pt>
                <c:pt idx="17">
                  <c:v>0.80633157830199997</c:v>
                </c:pt>
                <c:pt idx="18">
                  <c:v>0.93504293737800004</c:v>
                </c:pt>
                <c:pt idx="19">
                  <c:v>0.38746169436900002</c:v>
                </c:pt>
                <c:pt idx="20">
                  <c:v>1.60440342172E-2</c:v>
                </c:pt>
                <c:pt idx="21">
                  <c:v>0.52668765116100003</c:v>
                </c:pt>
                <c:pt idx="22">
                  <c:v>1.10917236649</c:v>
                </c:pt>
                <c:pt idx="23">
                  <c:v>1.39580904769</c:v>
                </c:pt>
                <c:pt idx="24">
                  <c:v>0.14524528554499999</c:v>
                </c:pt>
                <c:pt idx="25">
                  <c:v>0</c:v>
                </c:pt>
                <c:pt idx="26">
                  <c:v>0</c:v>
                </c:pt>
                <c:pt idx="27">
                  <c:v>0</c:v>
                </c:pt>
              </c:numCache>
            </c:numRef>
          </c:val>
          <c:extLst>
            <c:ext xmlns:c16="http://schemas.microsoft.com/office/drawing/2014/chart" uri="{C3380CC4-5D6E-409C-BE32-E72D297353CC}">
              <c16:uniqueId val="{00000002-D5F1-4A8D-9833-AC1C443791F7}"/>
            </c:ext>
          </c:extLst>
        </c:ser>
        <c:dLbls>
          <c:showLegendKey val="0"/>
          <c:showVal val="0"/>
          <c:showCatName val="0"/>
          <c:showSerName val="0"/>
          <c:showPercent val="0"/>
          <c:showBubbleSize val="0"/>
        </c:dLbls>
        <c:gapWidth val="219"/>
        <c:overlap val="-27"/>
        <c:axId val="507300200"/>
        <c:axId val="507305120"/>
      </c:barChart>
      <c:catAx>
        <c:axId val="507300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305120"/>
        <c:crosses val="autoZero"/>
        <c:auto val="1"/>
        <c:lblAlgn val="ctr"/>
        <c:lblOffset val="100"/>
        <c:noMultiLvlLbl val="0"/>
      </c:catAx>
      <c:valAx>
        <c:axId val="507305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a:t>
                </a:r>
                <a:r>
                  <a:rPr lang="en-US" baseline="0"/>
                  <a:t> in Km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300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Unproductive Area Change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Sheet2!$A$18</c:f>
              <c:strCache>
                <c:ptCount val="1"/>
                <c:pt idx="0">
                  <c:v>CORINE Area</c:v>
                </c:pt>
              </c:strCache>
            </c:strRef>
          </c:tx>
          <c:spPr>
            <a:solidFill>
              <a:schemeClr val="accent1"/>
            </a:solidFill>
            <a:ln>
              <a:noFill/>
            </a:ln>
            <a:effectLst/>
          </c:spPr>
          <c:invertIfNegative val="0"/>
          <c:cat>
            <c:strRef>
              <c:f>Sheet2!$B$17:$G$17</c:f>
              <c:strCache>
                <c:ptCount val="6"/>
                <c:pt idx="0">
                  <c:v>2005</c:v>
                </c:pt>
                <c:pt idx="1">
                  <c:v>(%) 2005</c:v>
                </c:pt>
                <c:pt idx="2">
                  <c:v>2017</c:v>
                </c:pt>
                <c:pt idx="3">
                  <c:v>(%)2017</c:v>
                </c:pt>
                <c:pt idx="4">
                  <c:v>2022/2021</c:v>
                </c:pt>
                <c:pt idx="5">
                  <c:v>(%) 2021/2022</c:v>
                </c:pt>
              </c:strCache>
            </c:strRef>
          </c:cat>
          <c:val>
            <c:numRef>
              <c:f>Sheet2!$B$18:$G$18</c:f>
              <c:numCache>
                <c:formatCode>0.00%</c:formatCode>
                <c:ptCount val="6"/>
                <c:pt idx="0" formatCode="General">
                  <c:v>0.15</c:v>
                </c:pt>
                <c:pt idx="1">
                  <c:v>1.12E-2</c:v>
                </c:pt>
                <c:pt idx="2" formatCode="General">
                  <c:v>0.15</c:v>
                </c:pt>
                <c:pt idx="3">
                  <c:v>1.11E-2</c:v>
                </c:pt>
                <c:pt idx="4" formatCode="General">
                  <c:v>0.15</c:v>
                </c:pt>
                <c:pt idx="5">
                  <c:v>1.11E-2</c:v>
                </c:pt>
              </c:numCache>
            </c:numRef>
          </c:val>
          <c:extLst>
            <c:ext xmlns:c16="http://schemas.microsoft.com/office/drawing/2014/chart" uri="{C3380CC4-5D6E-409C-BE32-E72D297353CC}">
              <c16:uniqueId val="{00000000-1483-4404-9E05-9D8D9630AA43}"/>
            </c:ext>
          </c:extLst>
        </c:ser>
        <c:ser>
          <c:idx val="1"/>
          <c:order val="1"/>
          <c:tx>
            <c:strRef>
              <c:f>Sheet2!$A$19</c:f>
              <c:strCache>
                <c:ptCount val="1"/>
                <c:pt idx="0">
                  <c:v>Supervised Area</c:v>
                </c:pt>
              </c:strCache>
            </c:strRef>
          </c:tx>
          <c:spPr>
            <a:solidFill>
              <a:schemeClr val="accent2"/>
            </a:solidFill>
            <a:ln>
              <a:noFill/>
            </a:ln>
            <a:effectLst/>
          </c:spPr>
          <c:invertIfNegative val="0"/>
          <c:cat>
            <c:strRef>
              <c:f>Sheet2!$B$17:$G$17</c:f>
              <c:strCache>
                <c:ptCount val="6"/>
                <c:pt idx="0">
                  <c:v>2005</c:v>
                </c:pt>
                <c:pt idx="1">
                  <c:v>(%) 2005</c:v>
                </c:pt>
                <c:pt idx="2">
                  <c:v>2017</c:v>
                </c:pt>
                <c:pt idx="3">
                  <c:v>(%)2017</c:v>
                </c:pt>
                <c:pt idx="4">
                  <c:v>2022/2021</c:v>
                </c:pt>
                <c:pt idx="5">
                  <c:v>(%) 2021/2022</c:v>
                </c:pt>
              </c:strCache>
            </c:strRef>
          </c:cat>
          <c:val>
            <c:numRef>
              <c:f>Sheet2!$B$19:$G$19</c:f>
              <c:numCache>
                <c:formatCode>0.00%</c:formatCode>
                <c:ptCount val="6"/>
                <c:pt idx="0" formatCode="General">
                  <c:v>0.51</c:v>
                </c:pt>
                <c:pt idx="1">
                  <c:v>3.7600000000000001E-2</c:v>
                </c:pt>
                <c:pt idx="2" formatCode="General">
                  <c:v>0.73</c:v>
                </c:pt>
                <c:pt idx="3">
                  <c:v>5.4399999999999997E-2</c:v>
                </c:pt>
                <c:pt idx="4" formatCode="General">
                  <c:v>0.8</c:v>
                </c:pt>
                <c:pt idx="5">
                  <c:v>5.9400000000000001E-2</c:v>
                </c:pt>
              </c:numCache>
            </c:numRef>
          </c:val>
          <c:extLst>
            <c:ext xmlns:c16="http://schemas.microsoft.com/office/drawing/2014/chart" uri="{C3380CC4-5D6E-409C-BE32-E72D297353CC}">
              <c16:uniqueId val="{00000001-1483-4404-9E05-9D8D9630AA43}"/>
            </c:ext>
          </c:extLst>
        </c:ser>
        <c:dLbls>
          <c:showLegendKey val="0"/>
          <c:showVal val="0"/>
          <c:showCatName val="0"/>
          <c:showSerName val="0"/>
          <c:showPercent val="0"/>
          <c:showBubbleSize val="0"/>
        </c:dLbls>
        <c:gapWidth val="219"/>
        <c:overlap val="-27"/>
        <c:axId val="510831136"/>
        <c:axId val="510829496"/>
        <c:extLst>
          <c:ext xmlns:c15="http://schemas.microsoft.com/office/drawing/2012/chart" uri="{02D57815-91ED-43cb-92C2-25804820EDAC}">
            <c15:filteredBarSeries>
              <c15:ser>
                <c:idx val="2"/>
                <c:order val="2"/>
                <c:tx>
                  <c:strRef>
                    <c:extLst>
                      <c:ext uri="{02D57815-91ED-43cb-92C2-25804820EDAC}">
                        <c15:formulaRef>
                          <c15:sqref>Sheet2!$A$20</c15:sqref>
                        </c15:formulaRef>
                      </c:ext>
                    </c:extLst>
                    <c:strCache>
                      <c:ptCount val="1"/>
                      <c:pt idx="0">
                        <c:v>Difference</c:v>
                      </c:pt>
                    </c:strCache>
                  </c:strRef>
                </c:tx>
                <c:spPr>
                  <a:solidFill>
                    <a:schemeClr val="accent3"/>
                  </a:solidFill>
                  <a:ln>
                    <a:noFill/>
                  </a:ln>
                  <a:effectLst/>
                </c:spPr>
                <c:invertIfNegative val="0"/>
                <c:cat>
                  <c:strRef>
                    <c:extLst>
                      <c:ext uri="{02D57815-91ED-43cb-92C2-25804820EDAC}">
                        <c15:formulaRef>
                          <c15:sqref>Sheet2!$B$17:$G$17</c15:sqref>
                        </c15:formulaRef>
                      </c:ext>
                    </c:extLst>
                    <c:strCache>
                      <c:ptCount val="6"/>
                      <c:pt idx="0">
                        <c:v>2005</c:v>
                      </c:pt>
                      <c:pt idx="1">
                        <c:v>(%) 2005</c:v>
                      </c:pt>
                      <c:pt idx="2">
                        <c:v>2017</c:v>
                      </c:pt>
                      <c:pt idx="3">
                        <c:v>(%)2017</c:v>
                      </c:pt>
                      <c:pt idx="4">
                        <c:v>2022/2021</c:v>
                      </c:pt>
                      <c:pt idx="5">
                        <c:v>(%) 2021/2022</c:v>
                      </c:pt>
                    </c:strCache>
                  </c:strRef>
                </c:cat>
                <c:val>
                  <c:numRef>
                    <c:extLst>
                      <c:ext uri="{02D57815-91ED-43cb-92C2-25804820EDAC}">
                        <c15:formulaRef>
                          <c15:sqref>Sheet2!$B$20:$G$20</c15:sqref>
                        </c15:formulaRef>
                      </c:ext>
                    </c:extLst>
                    <c:numCache>
                      <c:formatCode>0.00%</c:formatCode>
                      <c:ptCount val="6"/>
                      <c:pt idx="0" formatCode="General">
                        <c:v>0.36</c:v>
                      </c:pt>
                      <c:pt idx="1">
                        <c:v>2.64E-2</c:v>
                      </c:pt>
                      <c:pt idx="2" formatCode="General">
                        <c:v>0.57999999999999996</c:v>
                      </c:pt>
                      <c:pt idx="3">
                        <c:v>4.3299999999999998E-2</c:v>
                      </c:pt>
                      <c:pt idx="4" formatCode="General">
                        <c:v>0.65</c:v>
                      </c:pt>
                      <c:pt idx="5">
                        <c:v>4.8300000000000003E-2</c:v>
                      </c:pt>
                    </c:numCache>
                  </c:numRef>
                </c:val>
                <c:extLst>
                  <c:ext xmlns:c16="http://schemas.microsoft.com/office/drawing/2014/chart" uri="{C3380CC4-5D6E-409C-BE32-E72D297353CC}">
                    <c16:uniqueId val="{00000002-1483-4404-9E05-9D8D9630AA43}"/>
                  </c:ext>
                </c:extLst>
              </c15:ser>
            </c15:filteredBarSeries>
          </c:ext>
        </c:extLst>
      </c:barChart>
      <c:catAx>
        <c:axId val="51083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829496"/>
        <c:crosses val="autoZero"/>
        <c:auto val="1"/>
        <c:lblAlgn val="ctr"/>
        <c:lblOffset val="100"/>
        <c:noMultiLvlLbl val="0"/>
      </c:catAx>
      <c:valAx>
        <c:axId val="510829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c:rich>
          </c:tx>
          <c:layout>
            <c:manualLayout>
              <c:xMode val="edge"/>
              <c:yMode val="edge"/>
              <c:x val="9.705704842887089E-2"/>
              <c:y val="0.362352719928700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8311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Wooded Land Change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Sheet2!$A$23</c:f>
              <c:strCache>
                <c:ptCount val="1"/>
                <c:pt idx="0">
                  <c:v>CORINE Area</c:v>
                </c:pt>
              </c:strCache>
            </c:strRef>
          </c:tx>
          <c:spPr>
            <a:solidFill>
              <a:schemeClr val="accent1"/>
            </a:solidFill>
            <a:ln>
              <a:noFill/>
            </a:ln>
            <a:effectLst/>
          </c:spPr>
          <c:invertIfNegative val="0"/>
          <c:cat>
            <c:strRef>
              <c:f>Sheet2!$B$22:$G$22</c:f>
              <c:strCache>
                <c:ptCount val="6"/>
                <c:pt idx="0">
                  <c:v>2005</c:v>
                </c:pt>
                <c:pt idx="1">
                  <c:v>(%) 2005</c:v>
                </c:pt>
                <c:pt idx="2">
                  <c:v>2017</c:v>
                </c:pt>
                <c:pt idx="3">
                  <c:v>(%)2017</c:v>
                </c:pt>
                <c:pt idx="4">
                  <c:v>2022/2021</c:v>
                </c:pt>
                <c:pt idx="5">
                  <c:v>(%) 2021/2022</c:v>
                </c:pt>
              </c:strCache>
            </c:strRef>
          </c:cat>
          <c:val>
            <c:numRef>
              <c:f>Sheet2!$B$23:$G$23</c:f>
              <c:numCache>
                <c:formatCode>0.00%</c:formatCode>
                <c:ptCount val="6"/>
                <c:pt idx="0" formatCode="General">
                  <c:v>5.69</c:v>
                </c:pt>
                <c:pt idx="1">
                  <c:v>0.42620000000000002</c:v>
                </c:pt>
                <c:pt idx="2" formatCode="General">
                  <c:v>5.57</c:v>
                </c:pt>
                <c:pt idx="3">
                  <c:v>0.4138</c:v>
                </c:pt>
                <c:pt idx="4" formatCode="General">
                  <c:v>5.52</c:v>
                </c:pt>
                <c:pt idx="5">
                  <c:v>0.41010000000000002</c:v>
                </c:pt>
              </c:numCache>
            </c:numRef>
          </c:val>
          <c:extLst>
            <c:ext xmlns:c16="http://schemas.microsoft.com/office/drawing/2014/chart" uri="{C3380CC4-5D6E-409C-BE32-E72D297353CC}">
              <c16:uniqueId val="{00000000-18EB-4026-AAD7-DE0887418BC8}"/>
            </c:ext>
          </c:extLst>
        </c:ser>
        <c:ser>
          <c:idx val="1"/>
          <c:order val="1"/>
          <c:tx>
            <c:strRef>
              <c:f>Sheet2!$A$24</c:f>
              <c:strCache>
                <c:ptCount val="1"/>
                <c:pt idx="0">
                  <c:v>Supervised Area</c:v>
                </c:pt>
              </c:strCache>
            </c:strRef>
          </c:tx>
          <c:spPr>
            <a:solidFill>
              <a:schemeClr val="accent2"/>
            </a:solidFill>
            <a:ln>
              <a:noFill/>
            </a:ln>
            <a:effectLst/>
          </c:spPr>
          <c:invertIfNegative val="0"/>
          <c:cat>
            <c:strRef>
              <c:f>Sheet2!$B$22:$G$22</c:f>
              <c:strCache>
                <c:ptCount val="6"/>
                <c:pt idx="0">
                  <c:v>2005</c:v>
                </c:pt>
                <c:pt idx="1">
                  <c:v>(%) 2005</c:v>
                </c:pt>
                <c:pt idx="2">
                  <c:v>2017</c:v>
                </c:pt>
                <c:pt idx="3">
                  <c:v>(%)2017</c:v>
                </c:pt>
                <c:pt idx="4">
                  <c:v>2022/2021</c:v>
                </c:pt>
                <c:pt idx="5">
                  <c:v>(%) 2021/2022</c:v>
                </c:pt>
              </c:strCache>
            </c:strRef>
          </c:cat>
          <c:val>
            <c:numRef>
              <c:f>Sheet2!$B$24:$G$24</c:f>
              <c:numCache>
                <c:formatCode>0.00%</c:formatCode>
                <c:ptCount val="6"/>
                <c:pt idx="0" formatCode="General">
                  <c:v>4.42</c:v>
                </c:pt>
                <c:pt idx="1">
                  <c:v>0.32940000000000003</c:v>
                </c:pt>
                <c:pt idx="2" formatCode="General">
                  <c:v>4.0599999999999996</c:v>
                </c:pt>
                <c:pt idx="3">
                  <c:v>0.3019</c:v>
                </c:pt>
                <c:pt idx="4" formatCode="General">
                  <c:v>4.28</c:v>
                </c:pt>
                <c:pt idx="5">
                  <c:v>0.31859999999999999</c:v>
                </c:pt>
              </c:numCache>
            </c:numRef>
          </c:val>
          <c:extLst>
            <c:ext xmlns:c16="http://schemas.microsoft.com/office/drawing/2014/chart" uri="{C3380CC4-5D6E-409C-BE32-E72D297353CC}">
              <c16:uniqueId val="{00000001-18EB-4026-AAD7-DE0887418BC8}"/>
            </c:ext>
          </c:extLst>
        </c:ser>
        <c:dLbls>
          <c:showLegendKey val="0"/>
          <c:showVal val="0"/>
          <c:showCatName val="0"/>
          <c:showSerName val="0"/>
          <c:showPercent val="0"/>
          <c:showBubbleSize val="0"/>
        </c:dLbls>
        <c:gapWidth val="219"/>
        <c:overlap val="-27"/>
        <c:axId val="517366080"/>
        <c:axId val="517366408"/>
        <c:extLst>
          <c:ext xmlns:c15="http://schemas.microsoft.com/office/drawing/2012/chart" uri="{02D57815-91ED-43cb-92C2-25804820EDAC}">
            <c15:filteredBarSeries>
              <c15:ser>
                <c:idx val="2"/>
                <c:order val="2"/>
                <c:tx>
                  <c:strRef>
                    <c:extLst>
                      <c:ext uri="{02D57815-91ED-43cb-92C2-25804820EDAC}">
                        <c15:formulaRef>
                          <c15:sqref>Sheet2!$A$25</c15:sqref>
                        </c15:formulaRef>
                      </c:ext>
                    </c:extLst>
                    <c:strCache>
                      <c:ptCount val="1"/>
                      <c:pt idx="0">
                        <c:v>Difference</c:v>
                      </c:pt>
                    </c:strCache>
                  </c:strRef>
                </c:tx>
                <c:spPr>
                  <a:solidFill>
                    <a:schemeClr val="accent3"/>
                  </a:solidFill>
                  <a:ln>
                    <a:noFill/>
                  </a:ln>
                  <a:effectLst/>
                </c:spPr>
                <c:invertIfNegative val="0"/>
                <c:cat>
                  <c:strRef>
                    <c:extLst>
                      <c:ext uri="{02D57815-91ED-43cb-92C2-25804820EDAC}">
                        <c15:formulaRef>
                          <c15:sqref>Sheet2!$B$22:$G$22</c15:sqref>
                        </c15:formulaRef>
                      </c:ext>
                    </c:extLst>
                    <c:strCache>
                      <c:ptCount val="6"/>
                      <c:pt idx="0">
                        <c:v>2005</c:v>
                      </c:pt>
                      <c:pt idx="1">
                        <c:v>(%) 2005</c:v>
                      </c:pt>
                      <c:pt idx="2">
                        <c:v>2017</c:v>
                      </c:pt>
                      <c:pt idx="3">
                        <c:v>(%)2017</c:v>
                      </c:pt>
                      <c:pt idx="4">
                        <c:v>2022/2021</c:v>
                      </c:pt>
                      <c:pt idx="5">
                        <c:v>(%) 2021/2022</c:v>
                      </c:pt>
                    </c:strCache>
                  </c:strRef>
                </c:cat>
                <c:val>
                  <c:numRef>
                    <c:extLst>
                      <c:ext uri="{02D57815-91ED-43cb-92C2-25804820EDAC}">
                        <c15:formulaRef>
                          <c15:sqref>Sheet2!$B$25:$G$25</c15:sqref>
                        </c15:formulaRef>
                      </c:ext>
                    </c:extLst>
                    <c:numCache>
                      <c:formatCode>0.00%</c:formatCode>
                      <c:ptCount val="6"/>
                      <c:pt idx="0" formatCode="General">
                        <c:v>1.2700000000000005</c:v>
                      </c:pt>
                      <c:pt idx="1">
                        <c:v>9.6799999999999997E-2</c:v>
                      </c:pt>
                      <c:pt idx="2" formatCode="General">
                        <c:v>1.5100000000000007</c:v>
                      </c:pt>
                      <c:pt idx="3">
                        <c:v>0.1119</c:v>
                      </c:pt>
                      <c:pt idx="4" formatCode="General">
                        <c:v>1.2399999999999993</c:v>
                      </c:pt>
                      <c:pt idx="5">
                        <c:v>9.1500000000000026E-2</c:v>
                      </c:pt>
                    </c:numCache>
                  </c:numRef>
                </c:val>
                <c:extLst>
                  <c:ext xmlns:c16="http://schemas.microsoft.com/office/drawing/2014/chart" uri="{C3380CC4-5D6E-409C-BE32-E72D297353CC}">
                    <c16:uniqueId val="{00000002-18EB-4026-AAD7-DE0887418BC8}"/>
                  </c:ext>
                </c:extLst>
              </c15:ser>
            </c15:filteredBarSeries>
          </c:ext>
        </c:extLst>
      </c:barChart>
      <c:catAx>
        <c:axId val="51736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366408"/>
        <c:crosses val="autoZero"/>
        <c:auto val="1"/>
        <c:lblAlgn val="ctr"/>
        <c:lblOffset val="100"/>
        <c:noMultiLvlLbl val="0"/>
      </c:catAx>
      <c:valAx>
        <c:axId val="517366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c:rich>
          </c:tx>
          <c:layout>
            <c:manualLayout>
              <c:xMode val="edge"/>
              <c:yMode val="edge"/>
              <c:x val="0.13333333333333333"/>
              <c:y val="0.331200058326042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3660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CLC of Study Area at Level 1</a:t>
            </a:r>
          </a:p>
        </c:rich>
      </c:tx>
      <c:layout>
        <c:manualLayout>
          <c:xMode val="edge"/>
          <c:yMode val="edge"/>
          <c:x val="0.3859803275702906"/>
          <c:y val="3.284170482601516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Artificial Area</c:v>
                </c:pt>
              </c:strCache>
            </c:strRef>
          </c:tx>
          <c:spPr>
            <a:solidFill>
              <a:schemeClr val="accent1"/>
            </a:solidFill>
            <a:ln>
              <a:noFill/>
            </a:ln>
            <a:effectLst/>
          </c:spPr>
          <c:invertIfNegative val="0"/>
          <c:cat>
            <c:strRef>
              <c:f>(Sheet1!$C$1,Sheet1!$E$1,Sheet1!$G$1)</c:f>
              <c:strCache>
                <c:ptCount val="3"/>
                <c:pt idx="0">
                  <c:v>(%) 2005</c:v>
                </c:pt>
                <c:pt idx="1">
                  <c:v>(%)2017</c:v>
                </c:pt>
                <c:pt idx="2">
                  <c:v>(%) 2022</c:v>
                </c:pt>
              </c:strCache>
              <c:extLst/>
            </c:strRef>
          </c:cat>
          <c:val>
            <c:numRef>
              <c:f>(Sheet1!$C$2,Sheet1!$E$2,Sheet1!$G$2)</c:f>
              <c:numCache>
                <c:formatCode>0.00%</c:formatCode>
                <c:ptCount val="3"/>
                <c:pt idx="0">
                  <c:v>0.4805363943264806</c:v>
                </c:pt>
                <c:pt idx="1">
                  <c:v>0.50090056016474793</c:v>
                </c:pt>
                <c:pt idx="2">
                  <c:v>0.50597760497839628</c:v>
                </c:pt>
              </c:numCache>
              <c:extLst/>
            </c:numRef>
          </c:val>
          <c:extLst>
            <c:ext xmlns:c16="http://schemas.microsoft.com/office/drawing/2014/chart" uri="{C3380CC4-5D6E-409C-BE32-E72D297353CC}">
              <c16:uniqueId val="{00000000-4E1D-46A6-A6C8-0E8264C60450}"/>
            </c:ext>
          </c:extLst>
        </c:ser>
        <c:ser>
          <c:idx val="1"/>
          <c:order val="1"/>
          <c:tx>
            <c:strRef>
              <c:f>Sheet1!$A$3</c:f>
              <c:strCache>
                <c:ptCount val="1"/>
                <c:pt idx="0">
                  <c:v>Agricultural Area</c:v>
                </c:pt>
              </c:strCache>
            </c:strRef>
          </c:tx>
          <c:spPr>
            <a:solidFill>
              <a:schemeClr val="accent2"/>
            </a:solidFill>
            <a:ln>
              <a:noFill/>
            </a:ln>
            <a:effectLst/>
          </c:spPr>
          <c:invertIfNegative val="0"/>
          <c:cat>
            <c:strRef>
              <c:f>(Sheet1!$C$1,Sheet1!$E$1,Sheet1!$G$1)</c:f>
              <c:strCache>
                <c:ptCount val="3"/>
                <c:pt idx="0">
                  <c:v>(%) 2005</c:v>
                </c:pt>
                <c:pt idx="1">
                  <c:v>(%)2017</c:v>
                </c:pt>
                <c:pt idx="2">
                  <c:v>(%) 2022</c:v>
                </c:pt>
              </c:strCache>
              <c:extLst/>
            </c:strRef>
          </c:cat>
          <c:val>
            <c:numRef>
              <c:f>(Sheet1!$C$3,Sheet1!$E$3,Sheet1!$G$3)</c:f>
              <c:numCache>
                <c:formatCode>0.00%</c:formatCode>
                <c:ptCount val="3"/>
                <c:pt idx="0">
                  <c:v>8.2172692087292484E-2</c:v>
                </c:pt>
                <c:pt idx="1">
                  <c:v>7.4376313584568088E-2</c:v>
                </c:pt>
                <c:pt idx="2">
                  <c:v>7.2929628150553177E-2</c:v>
                </c:pt>
              </c:numCache>
              <c:extLst/>
            </c:numRef>
          </c:val>
          <c:extLst>
            <c:ext xmlns:c16="http://schemas.microsoft.com/office/drawing/2014/chart" uri="{C3380CC4-5D6E-409C-BE32-E72D297353CC}">
              <c16:uniqueId val="{00000001-4E1D-46A6-A6C8-0E8264C60450}"/>
            </c:ext>
          </c:extLst>
        </c:ser>
        <c:ser>
          <c:idx val="2"/>
          <c:order val="2"/>
          <c:tx>
            <c:strRef>
              <c:f>Sheet1!$A$4</c:f>
              <c:strCache>
                <c:ptCount val="1"/>
                <c:pt idx="0">
                  <c:v>Wooded Land</c:v>
                </c:pt>
              </c:strCache>
            </c:strRef>
          </c:tx>
          <c:spPr>
            <a:solidFill>
              <a:schemeClr val="accent3"/>
            </a:solidFill>
            <a:ln>
              <a:noFill/>
            </a:ln>
            <a:effectLst/>
          </c:spPr>
          <c:invertIfNegative val="0"/>
          <c:cat>
            <c:strRef>
              <c:f>(Sheet1!$C$1,Sheet1!$E$1,Sheet1!$G$1)</c:f>
              <c:strCache>
                <c:ptCount val="3"/>
                <c:pt idx="0">
                  <c:v>(%) 2005</c:v>
                </c:pt>
                <c:pt idx="1">
                  <c:v>(%)2017</c:v>
                </c:pt>
                <c:pt idx="2">
                  <c:v>(%) 2022</c:v>
                </c:pt>
              </c:strCache>
              <c:extLst/>
            </c:strRef>
          </c:cat>
          <c:val>
            <c:numRef>
              <c:f>(Sheet1!$C$4,Sheet1!$E$4,Sheet1!$G$4)</c:f>
              <c:numCache>
                <c:formatCode>0.00%</c:formatCode>
                <c:ptCount val="3"/>
                <c:pt idx="0">
                  <c:v>0.42609411768718664</c:v>
                </c:pt>
                <c:pt idx="1">
                  <c:v>0.41392340665588567</c:v>
                </c:pt>
                <c:pt idx="2">
                  <c:v>0.41029304727625387</c:v>
                </c:pt>
              </c:numCache>
              <c:extLst/>
            </c:numRef>
          </c:val>
          <c:extLst>
            <c:ext xmlns:c16="http://schemas.microsoft.com/office/drawing/2014/chart" uri="{C3380CC4-5D6E-409C-BE32-E72D297353CC}">
              <c16:uniqueId val="{00000002-4E1D-46A6-A6C8-0E8264C60450}"/>
            </c:ext>
          </c:extLst>
        </c:ser>
        <c:ser>
          <c:idx val="3"/>
          <c:order val="3"/>
          <c:tx>
            <c:strRef>
              <c:f>Sheet1!$A$5</c:f>
              <c:strCache>
                <c:ptCount val="1"/>
                <c:pt idx="0">
                  <c:v>Unproductive Area</c:v>
                </c:pt>
              </c:strCache>
            </c:strRef>
          </c:tx>
          <c:spPr>
            <a:solidFill>
              <a:schemeClr val="accent4"/>
            </a:solidFill>
            <a:ln>
              <a:noFill/>
            </a:ln>
            <a:effectLst/>
          </c:spPr>
          <c:invertIfNegative val="0"/>
          <c:cat>
            <c:strRef>
              <c:f>(Sheet1!$C$1,Sheet1!$E$1,Sheet1!$G$1)</c:f>
              <c:strCache>
                <c:ptCount val="3"/>
                <c:pt idx="0">
                  <c:v>(%) 2005</c:v>
                </c:pt>
                <c:pt idx="1">
                  <c:v>(%)2017</c:v>
                </c:pt>
                <c:pt idx="2">
                  <c:v>(%) 2022</c:v>
                </c:pt>
              </c:strCache>
              <c:extLst/>
            </c:strRef>
          </c:cat>
          <c:val>
            <c:numRef>
              <c:f>(Sheet1!$C$5,Sheet1!$E$5,Sheet1!$G$5)</c:f>
              <c:numCache>
                <c:formatCode>0.00%</c:formatCode>
                <c:ptCount val="3"/>
                <c:pt idx="0">
                  <c:v>1.1196795899040282E-2</c:v>
                </c:pt>
                <c:pt idx="1">
                  <c:v>1.0799719594798253E-2</c:v>
                </c:pt>
                <c:pt idx="2">
                  <c:v>1.0799719594796649E-2</c:v>
                </c:pt>
              </c:numCache>
              <c:extLst/>
            </c:numRef>
          </c:val>
          <c:extLst>
            <c:ext xmlns:c16="http://schemas.microsoft.com/office/drawing/2014/chart" uri="{C3380CC4-5D6E-409C-BE32-E72D297353CC}">
              <c16:uniqueId val="{00000003-4E1D-46A6-A6C8-0E8264C60450}"/>
            </c:ext>
          </c:extLst>
        </c:ser>
        <c:dLbls>
          <c:showLegendKey val="0"/>
          <c:showVal val="0"/>
          <c:showCatName val="0"/>
          <c:showSerName val="0"/>
          <c:showPercent val="0"/>
          <c:showBubbleSize val="0"/>
        </c:dLbls>
        <c:gapWidth val="219"/>
        <c:overlap val="-27"/>
        <c:axId val="505482696"/>
        <c:axId val="505484336"/>
        <c:extLst>
          <c:ext xmlns:c15="http://schemas.microsoft.com/office/drawing/2012/chart" uri="{02D57815-91ED-43cb-92C2-25804820EDAC}">
            <c15:filteredBarSeries>
              <c15:ser>
                <c:idx val="4"/>
                <c:order val="4"/>
                <c:tx>
                  <c:strRef>
                    <c:extLst>
                      <c:ext uri="{02D57815-91ED-43cb-92C2-25804820EDAC}">
                        <c15:formulaRef>
                          <c15:sqref>Sheet1!$A$6</c15:sqref>
                        </c15:formulaRef>
                      </c:ext>
                    </c:extLst>
                    <c:strCache>
                      <c:ptCount val="1"/>
                      <c:pt idx="0">
                        <c:v>Total</c:v>
                      </c:pt>
                    </c:strCache>
                  </c:strRef>
                </c:tx>
                <c:spPr>
                  <a:solidFill>
                    <a:schemeClr val="accent5"/>
                  </a:solidFill>
                  <a:ln>
                    <a:noFill/>
                  </a:ln>
                  <a:effectLst/>
                </c:spPr>
                <c:invertIfNegative val="0"/>
                <c:cat>
                  <c:strRef>
                    <c:extLst>
                      <c:ext uri="{02D57815-91ED-43cb-92C2-25804820EDAC}">
                        <c15:formulaRef>
                          <c15:sqref>(Sheet1!$C$1,Sheet1!$E$1,Sheet1!$G$1)</c15:sqref>
                        </c15:formulaRef>
                      </c:ext>
                    </c:extLst>
                    <c:strCache>
                      <c:ptCount val="3"/>
                      <c:pt idx="0">
                        <c:v>(%) 2005</c:v>
                      </c:pt>
                      <c:pt idx="1">
                        <c:v>(%)2017</c:v>
                      </c:pt>
                      <c:pt idx="2">
                        <c:v>(%) 2022</c:v>
                      </c:pt>
                    </c:strCache>
                  </c:strRef>
                </c:cat>
                <c:val>
                  <c:numRef>
                    <c:extLst>
                      <c:ext uri="{02D57815-91ED-43cb-92C2-25804820EDAC}">
                        <c15:formulaRef>
                          <c15:sqref>(Sheet1!$C$6,Sheet1!$E$6,Sheet1!$G$6)</c15:sqref>
                        </c15:formulaRef>
                      </c:ext>
                    </c:extLst>
                    <c:numCache>
                      <c:formatCode>0.00%</c:formatCode>
                      <c:ptCount val="3"/>
                      <c:pt idx="0">
                        <c:v>1</c:v>
                      </c:pt>
                      <c:pt idx="1">
                        <c:v>1</c:v>
                      </c:pt>
                      <c:pt idx="2">
                        <c:v>1</c:v>
                      </c:pt>
                    </c:numCache>
                  </c:numRef>
                </c:val>
                <c:extLst>
                  <c:ext xmlns:c16="http://schemas.microsoft.com/office/drawing/2014/chart" uri="{C3380CC4-5D6E-409C-BE32-E72D297353CC}">
                    <c16:uniqueId val="{00000004-4E1D-46A6-A6C8-0E8264C60450}"/>
                  </c:ext>
                </c:extLst>
              </c15:ser>
            </c15:filteredBarSeries>
          </c:ext>
        </c:extLst>
      </c:barChart>
      <c:catAx>
        <c:axId val="505482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484336"/>
        <c:crosses val="autoZero"/>
        <c:auto val="1"/>
        <c:lblAlgn val="ctr"/>
        <c:lblOffset val="100"/>
        <c:noMultiLvlLbl val="0"/>
      </c:catAx>
      <c:valAx>
        <c:axId val="50548433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482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Artificial Area Change in Each Village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240628318406759E-2"/>
          <c:y val="0.10333571939871154"/>
          <c:w val="0.90431407906072814"/>
          <c:h val="0.71650274209639331"/>
        </c:manualLayout>
      </c:layout>
      <c:barChart>
        <c:barDir val="col"/>
        <c:grouping val="clustered"/>
        <c:varyColors val="0"/>
        <c:ser>
          <c:idx val="0"/>
          <c:order val="0"/>
          <c:tx>
            <c:strRef>
              <c:f>Sheet1!$A$3</c:f>
              <c:strCache>
                <c:ptCount val="1"/>
                <c:pt idx="0">
                  <c:v>2005</c:v>
                </c:pt>
              </c:strCache>
            </c:strRef>
          </c:tx>
          <c:spPr>
            <a:solidFill>
              <a:schemeClr val="accent1"/>
            </a:solidFill>
            <a:ln>
              <a:noFill/>
            </a:ln>
            <a:effectLst/>
          </c:spPr>
          <c:invertIfNegative val="0"/>
          <c:cat>
            <c:strRef>
              <c:f>Sheet1!$B$2:$F$2</c:f>
              <c:strCache>
                <c:ptCount val="5"/>
                <c:pt idx="0">
                  <c:v>Aley</c:v>
                </c:pt>
                <c:pt idx="1">
                  <c:v>Qmatieh</c:v>
                </c:pt>
                <c:pt idx="2">
                  <c:v>Bmakine</c:v>
                </c:pt>
                <c:pt idx="3">
                  <c:v>Souq-AlGhareb</c:v>
                </c:pt>
                <c:pt idx="4">
                  <c:v>Ain-Remmeneh</c:v>
                </c:pt>
              </c:strCache>
            </c:strRef>
          </c:cat>
          <c:val>
            <c:numRef>
              <c:f>Sheet1!$B$3:$F$3</c:f>
              <c:numCache>
                <c:formatCode>0.00</c:formatCode>
                <c:ptCount val="5"/>
                <c:pt idx="0">
                  <c:v>4.5095583701499997</c:v>
                </c:pt>
                <c:pt idx="1">
                  <c:v>0.55590982167000003</c:v>
                </c:pt>
                <c:pt idx="2">
                  <c:v>0.38989788884900001</c:v>
                </c:pt>
                <c:pt idx="3">
                  <c:v>0.76110620121200001</c:v>
                </c:pt>
                <c:pt idx="4">
                  <c:v>0.197946172216</c:v>
                </c:pt>
              </c:numCache>
            </c:numRef>
          </c:val>
          <c:extLst>
            <c:ext xmlns:c16="http://schemas.microsoft.com/office/drawing/2014/chart" uri="{C3380CC4-5D6E-409C-BE32-E72D297353CC}">
              <c16:uniqueId val="{00000000-A45C-45EC-A589-0EF03E5DF4C3}"/>
            </c:ext>
          </c:extLst>
        </c:ser>
        <c:ser>
          <c:idx val="1"/>
          <c:order val="1"/>
          <c:tx>
            <c:strRef>
              <c:f>Sheet1!$A$4</c:f>
              <c:strCache>
                <c:ptCount val="1"/>
                <c:pt idx="0">
                  <c:v>2017</c:v>
                </c:pt>
              </c:strCache>
            </c:strRef>
          </c:tx>
          <c:spPr>
            <a:solidFill>
              <a:schemeClr val="accent2"/>
            </a:solidFill>
            <a:ln>
              <a:noFill/>
            </a:ln>
            <a:effectLst/>
          </c:spPr>
          <c:invertIfNegative val="0"/>
          <c:cat>
            <c:strRef>
              <c:f>Sheet1!$B$2:$F$2</c:f>
              <c:strCache>
                <c:ptCount val="5"/>
                <c:pt idx="0">
                  <c:v>Aley</c:v>
                </c:pt>
                <c:pt idx="1">
                  <c:v>Qmatieh</c:v>
                </c:pt>
                <c:pt idx="2">
                  <c:v>Bmakine</c:v>
                </c:pt>
                <c:pt idx="3">
                  <c:v>Souq-AlGhareb</c:v>
                </c:pt>
                <c:pt idx="4">
                  <c:v>Ain-Remmeneh</c:v>
                </c:pt>
              </c:strCache>
            </c:strRef>
          </c:cat>
          <c:val>
            <c:numRef>
              <c:f>Sheet1!$B$4:$F$4</c:f>
              <c:numCache>
                <c:formatCode>0.00</c:formatCode>
                <c:ptCount val="5"/>
                <c:pt idx="0">
                  <c:v>4.7010435907200003</c:v>
                </c:pt>
                <c:pt idx="1">
                  <c:v>0.55823623363599995</c:v>
                </c:pt>
                <c:pt idx="2">
                  <c:v>0.40794108046799998</c:v>
                </c:pt>
                <c:pt idx="3">
                  <c:v>0.84846127920000003</c:v>
                </c:pt>
                <c:pt idx="4">
                  <c:v>0.22092280392800001</c:v>
                </c:pt>
              </c:numCache>
            </c:numRef>
          </c:val>
          <c:extLst>
            <c:ext xmlns:c16="http://schemas.microsoft.com/office/drawing/2014/chart" uri="{C3380CC4-5D6E-409C-BE32-E72D297353CC}">
              <c16:uniqueId val="{00000001-A45C-45EC-A589-0EF03E5DF4C3}"/>
            </c:ext>
          </c:extLst>
        </c:ser>
        <c:ser>
          <c:idx val="2"/>
          <c:order val="2"/>
          <c:tx>
            <c:strRef>
              <c:f>Sheet1!$A$5</c:f>
              <c:strCache>
                <c:ptCount val="1"/>
                <c:pt idx="0">
                  <c:v>2022</c:v>
                </c:pt>
              </c:strCache>
            </c:strRef>
          </c:tx>
          <c:spPr>
            <a:solidFill>
              <a:schemeClr val="accent3"/>
            </a:solidFill>
            <a:ln>
              <a:noFill/>
            </a:ln>
            <a:effectLst/>
          </c:spPr>
          <c:invertIfNegative val="0"/>
          <c:cat>
            <c:strRef>
              <c:f>Sheet1!$B$2:$F$2</c:f>
              <c:strCache>
                <c:ptCount val="5"/>
                <c:pt idx="0">
                  <c:v>Aley</c:v>
                </c:pt>
                <c:pt idx="1">
                  <c:v>Qmatieh</c:v>
                </c:pt>
                <c:pt idx="2">
                  <c:v>Bmakine</c:v>
                </c:pt>
                <c:pt idx="3">
                  <c:v>Souq-AlGhareb</c:v>
                </c:pt>
                <c:pt idx="4">
                  <c:v>Ain-Remmeneh</c:v>
                </c:pt>
              </c:strCache>
            </c:strRef>
          </c:cat>
          <c:val>
            <c:numRef>
              <c:f>Sheet1!$B$5:$F$5</c:f>
              <c:numCache>
                <c:formatCode>0.00</c:formatCode>
                <c:ptCount val="5"/>
                <c:pt idx="0">
                  <c:v>4.7643668000300003</c:v>
                </c:pt>
                <c:pt idx="1">
                  <c:v>0.56319413267100005</c:v>
                </c:pt>
                <c:pt idx="2">
                  <c:v>0.40794108046799998</c:v>
                </c:pt>
                <c:pt idx="3">
                  <c:v>0.84846127920000003</c:v>
                </c:pt>
                <c:pt idx="4">
                  <c:v>0.22092280392800001</c:v>
                </c:pt>
              </c:numCache>
            </c:numRef>
          </c:val>
          <c:extLst>
            <c:ext xmlns:c16="http://schemas.microsoft.com/office/drawing/2014/chart" uri="{C3380CC4-5D6E-409C-BE32-E72D297353CC}">
              <c16:uniqueId val="{00000002-A45C-45EC-A589-0EF03E5DF4C3}"/>
            </c:ext>
          </c:extLst>
        </c:ser>
        <c:dLbls>
          <c:showLegendKey val="0"/>
          <c:showVal val="0"/>
          <c:showCatName val="0"/>
          <c:showSerName val="0"/>
          <c:showPercent val="0"/>
          <c:showBubbleSize val="0"/>
        </c:dLbls>
        <c:gapWidth val="219"/>
        <c:overlap val="-27"/>
        <c:axId val="521887400"/>
        <c:axId val="521896584"/>
      </c:barChart>
      <c:catAx>
        <c:axId val="521887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96584"/>
        <c:crosses val="autoZero"/>
        <c:auto val="1"/>
        <c:lblAlgn val="ctr"/>
        <c:lblOffset val="100"/>
        <c:noMultiLvlLbl val="0"/>
      </c:catAx>
      <c:valAx>
        <c:axId val="521896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a:t>
                </a:r>
                <a:r>
                  <a:rPr lang="en-US" baseline="0"/>
                  <a:t> Km</a:t>
                </a:r>
              </a:p>
              <a:p>
                <a:pPr>
                  <a:defRPr/>
                </a:pP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87400"/>
        <c:crosses val="autoZero"/>
        <c:crossBetween val="between"/>
        <c:minorUnit val="0.5"/>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Agricultural Area Change in Each Village</a:t>
            </a:r>
            <a:endParaRPr lang="en-US" sz="1400">
              <a:effectLst/>
            </a:endParaRPr>
          </a:p>
        </c:rich>
      </c:tx>
      <c:layout>
        <c:manualLayout>
          <c:xMode val="edge"/>
          <c:yMode val="edge"/>
          <c:x val="0.3413161845109538"/>
          <c:y val="2.991950411349967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Sheet2!$A$2</c:f>
              <c:strCache>
                <c:ptCount val="1"/>
                <c:pt idx="0">
                  <c:v>2005</c:v>
                </c:pt>
              </c:strCache>
            </c:strRef>
          </c:tx>
          <c:spPr>
            <a:solidFill>
              <a:schemeClr val="accent1"/>
            </a:solidFill>
            <a:ln>
              <a:noFill/>
            </a:ln>
            <a:effectLst/>
          </c:spPr>
          <c:invertIfNegative val="0"/>
          <c:cat>
            <c:strRef>
              <c:f>Sheet2!$B$1:$F$1</c:f>
              <c:strCache>
                <c:ptCount val="5"/>
                <c:pt idx="0">
                  <c:v>Aley</c:v>
                </c:pt>
                <c:pt idx="1">
                  <c:v>Qmatieh</c:v>
                </c:pt>
                <c:pt idx="2">
                  <c:v>Bmakine</c:v>
                </c:pt>
                <c:pt idx="3">
                  <c:v>Souq-AlGhareb</c:v>
                </c:pt>
                <c:pt idx="4">
                  <c:v>Ain-Remmeneh</c:v>
                </c:pt>
              </c:strCache>
            </c:strRef>
          </c:cat>
          <c:val>
            <c:numRef>
              <c:f>Sheet2!$B$2:$F$2</c:f>
              <c:numCache>
                <c:formatCode>0.00</c:formatCode>
                <c:ptCount val="5"/>
                <c:pt idx="0">
                  <c:v>0.520032178909</c:v>
                </c:pt>
                <c:pt idx="1">
                  <c:v>0.147103582013</c:v>
                </c:pt>
                <c:pt idx="2">
                  <c:v>0.13344052293100001</c:v>
                </c:pt>
                <c:pt idx="3">
                  <c:v>0.27434759327699998</c:v>
                </c:pt>
                <c:pt idx="4">
                  <c:v>2.1954608596799999E-2</c:v>
                </c:pt>
              </c:numCache>
            </c:numRef>
          </c:val>
          <c:extLst>
            <c:ext xmlns:c16="http://schemas.microsoft.com/office/drawing/2014/chart" uri="{C3380CC4-5D6E-409C-BE32-E72D297353CC}">
              <c16:uniqueId val="{00000000-5A2B-41BD-A6EA-EE19A3646BD8}"/>
            </c:ext>
          </c:extLst>
        </c:ser>
        <c:ser>
          <c:idx val="1"/>
          <c:order val="1"/>
          <c:tx>
            <c:strRef>
              <c:f>Sheet2!$A$3</c:f>
              <c:strCache>
                <c:ptCount val="1"/>
                <c:pt idx="0">
                  <c:v>2017</c:v>
                </c:pt>
              </c:strCache>
            </c:strRef>
          </c:tx>
          <c:spPr>
            <a:solidFill>
              <a:schemeClr val="accent2"/>
            </a:solidFill>
            <a:ln>
              <a:noFill/>
            </a:ln>
            <a:effectLst/>
          </c:spPr>
          <c:invertIfNegative val="0"/>
          <c:cat>
            <c:strRef>
              <c:f>Sheet2!$B$1:$F$1</c:f>
              <c:strCache>
                <c:ptCount val="5"/>
                <c:pt idx="0">
                  <c:v>Aley</c:v>
                </c:pt>
                <c:pt idx="1">
                  <c:v>Qmatieh</c:v>
                </c:pt>
                <c:pt idx="2">
                  <c:v>Bmakine</c:v>
                </c:pt>
                <c:pt idx="3">
                  <c:v>Souq-AlGhareb</c:v>
                </c:pt>
                <c:pt idx="4">
                  <c:v>Ain-Remmeneh</c:v>
                </c:pt>
              </c:strCache>
            </c:strRef>
          </c:cat>
          <c:val>
            <c:numRef>
              <c:f>Sheet2!$B$3:$F$3</c:f>
              <c:numCache>
                <c:formatCode>0.00</c:formatCode>
                <c:ptCount val="5"/>
                <c:pt idx="0">
                  <c:v>0.51931835355300004</c:v>
                </c:pt>
                <c:pt idx="1">
                  <c:v>0.147103582013</c:v>
                </c:pt>
                <c:pt idx="2">
                  <c:v>0.119011061046</c:v>
                </c:pt>
                <c:pt idx="3">
                  <c:v>0.19289844940199999</c:v>
                </c:pt>
                <c:pt idx="4">
                  <c:v>2.1954608596499999E-2</c:v>
                </c:pt>
              </c:numCache>
            </c:numRef>
          </c:val>
          <c:extLst>
            <c:ext xmlns:c16="http://schemas.microsoft.com/office/drawing/2014/chart" uri="{C3380CC4-5D6E-409C-BE32-E72D297353CC}">
              <c16:uniqueId val="{00000001-5A2B-41BD-A6EA-EE19A3646BD8}"/>
            </c:ext>
          </c:extLst>
        </c:ser>
        <c:ser>
          <c:idx val="2"/>
          <c:order val="2"/>
          <c:tx>
            <c:strRef>
              <c:f>Sheet2!$A$4</c:f>
              <c:strCache>
                <c:ptCount val="1"/>
                <c:pt idx="0">
                  <c:v>2022</c:v>
                </c:pt>
              </c:strCache>
            </c:strRef>
          </c:tx>
          <c:spPr>
            <a:solidFill>
              <a:schemeClr val="accent3"/>
            </a:solidFill>
            <a:ln>
              <a:noFill/>
            </a:ln>
            <a:effectLst/>
          </c:spPr>
          <c:invertIfNegative val="0"/>
          <c:cat>
            <c:strRef>
              <c:f>Sheet2!$B$1:$F$1</c:f>
              <c:strCache>
                <c:ptCount val="5"/>
                <c:pt idx="0">
                  <c:v>Aley</c:v>
                </c:pt>
                <c:pt idx="1">
                  <c:v>Qmatieh</c:v>
                </c:pt>
                <c:pt idx="2">
                  <c:v>Bmakine</c:v>
                </c:pt>
                <c:pt idx="3">
                  <c:v>Souq-AlGhareb</c:v>
                </c:pt>
                <c:pt idx="4">
                  <c:v>Ain-Remmeneh</c:v>
                </c:pt>
              </c:strCache>
            </c:strRef>
          </c:cat>
          <c:val>
            <c:numRef>
              <c:f>Sheet2!$B$4:$F$4</c:f>
              <c:numCache>
                <c:formatCode>0.00</c:formatCode>
                <c:ptCount val="5"/>
                <c:pt idx="0">
                  <c:v>0.49986190034400002</c:v>
                </c:pt>
                <c:pt idx="1">
                  <c:v>0.147103582013</c:v>
                </c:pt>
                <c:pt idx="2">
                  <c:v>0.119011061046</c:v>
                </c:pt>
                <c:pt idx="3">
                  <c:v>0.19289844940199999</c:v>
                </c:pt>
                <c:pt idx="4">
                  <c:v>2.1954608596499999E-2</c:v>
                </c:pt>
              </c:numCache>
            </c:numRef>
          </c:val>
          <c:extLst>
            <c:ext xmlns:c16="http://schemas.microsoft.com/office/drawing/2014/chart" uri="{C3380CC4-5D6E-409C-BE32-E72D297353CC}">
              <c16:uniqueId val="{00000002-5A2B-41BD-A6EA-EE19A3646BD8}"/>
            </c:ext>
          </c:extLst>
        </c:ser>
        <c:dLbls>
          <c:showLegendKey val="0"/>
          <c:showVal val="0"/>
          <c:showCatName val="0"/>
          <c:showSerName val="0"/>
          <c:showPercent val="0"/>
          <c:showBubbleSize val="0"/>
        </c:dLbls>
        <c:gapWidth val="219"/>
        <c:overlap val="-27"/>
        <c:axId val="555296800"/>
        <c:axId val="555294176"/>
      </c:barChart>
      <c:catAx>
        <c:axId val="55529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294176"/>
        <c:crosses val="autoZero"/>
        <c:auto val="1"/>
        <c:lblAlgn val="ctr"/>
        <c:lblOffset val="100"/>
        <c:noMultiLvlLbl val="0"/>
      </c:catAx>
      <c:valAx>
        <c:axId val="555294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552968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Wooded Land Change in Each Village</a:t>
            </a:r>
            <a:endParaRPr lang="en-US" sz="1400">
              <a:effectLst/>
            </a:endParaRPr>
          </a:p>
        </c:rich>
      </c:tx>
      <c:layout>
        <c:manualLayout>
          <c:xMode val="edge"/>
          <c:yMode val="edge"/>
          <c:x val="0.37350099291552574"/>
          <c:y val="2.664400818742968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Sheet3!$A$2</c:f>
              <c:strCache>
                <c:ptCount val="1"/>
                <c:pt idx="0">
                  <c:v>2005</c:v>
                </c:pt>
              </c:strCache>
            </c:strRef>
          </c:tx>
          <c:spPr>
            <a:solidFill>
              <a:schemeClr val="accent1"/>
            </a:solidFill>
            <a:ln>
              <a:noFill/>
            </a:ln>
            <a:effectLst/>
          </c:spPr>
          <c:invertIfNegative val="0"/>
          <c:cat>
            <c:strRef>
              <c:f>Sheet3!$B$1:$F$1</c:f>
              <c:strCache>
                <c:ptCount val="5"/>
                <c:pt idx="0">
                  <c:v>Aley</c:v>
                </c:pt>
                <c:pt idx="1">
                  <c:v>Qmatieh</c:v>
                </c:pt>
                <c:pt idx="2">
                  <c:v>Bmakine</c:v>
                </c:pt>
                <c:pt idx="3">
                  <c:v>Souq-AlGhareb</c:v>
                </c:pt>
                <c:pt idx="4">
                  <c:v>Ain-Remmeneh</c:v>
                </c:pt>
              </c:strCache>
            </c:strRef>
          </c:cat>
          <c:val>
            <c:numRef>
              <c:f>Sheet3!$B$2:$F$2</c:f>
              <c:numCache>
                <c:formatCode>0.00</c:formatCode>
                <c:ptCount val="5"/>
                <c:pt idx="0">
                  <c:v>3.3615132229500002</c:v>
                </c:pt>
                <c:pt idx="1">
                  <c:v>0.162943016882</c:v>
                </c:pt>
                <c:pt idx="2">
                  <c:v>0.58347570929399994</c:v>
                </c:pt>
                <c:pt idx="3">
                  <c:v>1.37413919584</c:v>
                </c:pt>
                <c:pt idx="4">
                  <c:v>0.20562702720000001</c:v>
                </c:pt>
              </c:numCache>
            </c:numRef>
          </c:val>
          <c:extLst>
            <c:ext xmlns:c16="http://schemas.microsoft.com/office/drawing/2014/chart" uri="{C3380CC4-5D6E-409C-BE32-E72D297353CC}">
              <c16:uniqueId val="{00000000-05BE-49B3-BE2C-DDE7BF32B0BA}"/>
            </c:ext>
          </c:extLst>
        </c:ser>
        <c:ser>
          <c:idx val="1"/>
          <c:order val="1"/>
          <c:tx>
            <c:strRef>
              <c:f>Sheet3!$A$3</c:f>
              <c:strCache>
                <c:ptCount val="1"/>
                <c:pt idx="0">
                  <c:v>2017</c:v>
                </c:pt>
              </c:strCache>
            </c:strRef>
          </c:tx>
          <c:spPr>
            <a:solidFill>
              <a:schemeClr val="accent2"/>
            </a:solidFill>
            <a:ln>
              <a:noFill/>
            </a:ln>
            <a:effectLst/>
          </c:spPr>
          <c:invertIfNegative val="0"/>
          <c:cat>
            <c:strRef>
              <c:f>Sheet3!$B$1:$F$1</c:f>
              <c:strCache>
                <c:ptCount val="5"/>
                <c:pt idx="0">
                  <c:v>Aley</c:v>
                </c:pt>
                <c:pt idx="1">
                  <c:v>Qmatieh</c:v>
                </c:pt>
                <c:pt idx="2">
                  <c:v>Bmakine</c:v>
                </c:pt>
                <c:pt idx="3">
                  <c:v>Souq-AlGhareb</c:v>
                </c:pt>
                <c:pt idx="4">
                  <c:v>Ain-Remmeneh</c:v>
                </c:pt>
              </c:strCache>
            </c:strRef>
          </c:cat>
          <c:val>
            <c:numRef>
              <c:f>Sheet3!$B$3:$F$3</c:f>
              <c:numCache>
                <c:formatCode>0.00</c:formatCode>
                <c:ptCount val="5"/>
                <c:pt idx="0">
                  <c:v>3.27127352159</c:v>
                </c:pt>
                <c:pt idx="1">
                  <c:v>0.162943016882</c:v>
                </c:pt>
                <c:pt idx="2">
                  <c:v>0.58347570929399994</c:v>
                </c:pt>
                <c:pt idx="3">
                  <c:v>1.3724479028200001</c:v>
                </c:pt>
                <c:pt idx="4">
                  <c:v>0.18265039548699999</c:v>
                </c:pt>
              </c:numCache>
            </c:numRef>
          </c:val>
          <c:extLst>
            <c:ext xmlns:c16="http://schemas.microsoft.com/office/drawing/2014/chart" uri="{C3380CC4-5D6E-409C-BE32-E72D297353CC}">
              <c16:uniqueId val="{00000001-05BE-49B3-BE2C-DDE7BF32B0BA}"/>
            </c:ext>
          </c:extLst>
        </c:ser>
        <c:ser>
          <c:idx val="2"/>
          <c:order val="2"/>
          <c:tx>
            <c:strRef>
              <c:f>Sheet3!$A$4</c:f>
              <c:strCache>
                <c:ptCount val="1"/>
                <c:pt idx="0">
                  <c:v>2022</c:v>
                </c:pt>
              </c:strCache>
            </c:strRef>
          </c:tx>
          <c:spPr>
            <a:solidFill>
              <a:schemeClr val="accent3"/>
            </a:solidFill>
            <a:ln>
              <a:noFill/>
            </a:ln>
            <a:effectLst/>
          </c:spPr>
          <c:invertIfNegative val="0"/>
          <c:cat>
            <c:strRef>
              <c:f>Sheet3!$B$1:$F$1</c:f>
              <c:strCache>
                <c:ptCount val="5"/>
                <c:pt idx="0">
                  <c:v>Aley</c:v>
                </c:pt>
                <c:pt idx="1">
                  <c:v>Qmatieh</c:v>
                </c:pt>
                <c:pt idx="2">
                  <c:v>Bmakine</c:v>
                </c:pt>
                <c:pt idx="3">
                  <c:v>Souq-AlGhareb</c:v>
                </c:pt>
                <c:pt idx="4">
                  <c:v>Ain-Remmeneh</c:v>
                </c:pt>
              </c:strCache>
            </c:strRef>
          </c:cat>
          <c:val>
            <c:numRef>
              <c:f>Sheet3!$B$4:$F$4</c:f>
              <c:numCache>
                <c:formatCode>0.00</c:formatCode>
                <c:ptCount val="5"/>
                <c:pt idx="0">
                  <c:v>3.2274067655000001</c:v>
                </c:pt>
                <c:pt idx="1">
                  <c:v>0.162943016882</c:v>
                </c:pt>
                <c:pt idx="2">
                  <c:v>0.58347570929399994</c:v>
                </c:pt>
                <c:pt idx="3">
                  <c:v>1.3724479028200001</c:v>
                </c:pt>
                <c:pt idx="4">
                  <c:v>0.18265039548699999</c:v>
                </c:pt>
              </c:numCache>
            </c:numRef>
          </c:val>
          <c:extLst>
            <c:ext xmlns:c16="http://schemas.microsoft.com/office/drawing/2014/chart" uri="{C3380CC4-5D6E-409C-BE32-E72D297353CC}">
              <c16:uniqueId val="{00000002-05BE-49B3-BE2C-DDE7BF32B0BA}"/>
            </c:ext>
          </c:extLst>
        </c:ser>
        <c:dLbls>
          <c:showLegendKey val="0"/>
          <c:showVal val="0"/>
          <c:showCatName val="0"/>
          <c:showSerName val="0"/>
          <c:showPercent val="0"/>
          <c:showBubbleSize val="0"/>
        </c:dLbls>
        <c:gapWidth val="219"/>
        <c:overlap val="-27"/>
        <c:axId val="511626528"/>
        <c:axId val="511623248"/>
      </c:barChart>
      <c:catAx>
        <c:axId val="51162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623248"/>
        <c:crosses val="autoZero"/>
        <c:auto val="1"/>
        <c:lblAlgn val="ctr"/>
        <c:lblOffset val="100"/>
        <c:noMultiLvlLbl val="0"/>
      </c:catAx>
      <c:valAx>
        <c:axId val="511623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a:t>
                </a:r>
                <a:r>
                  <a:rPr lang="en-US" baseline="0"/>
                  <a:t> Km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6265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n-US"/>
              <a:t>Unproductive Area Change in Each Village</a:t>
            </a:r>
          </a:p>
        </c:rich>
      </c:tx>
      <c:layout>
        <c:manualLayout>
          <c:xMode val="edge"/>
          <c:yMode val="edge"/>
          <c:x val="0.35239868277815323"/>
          <c:y val="2.0284164966416027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Sheet4!$A$2</c:f>
              <c:strCache>
                <c:ptCount val="1"/>
                <c:pt idx="0">
                  <c:v>2005</c:v>
                </c:pt>
              </c:strCache>
            </c:strRef>
          </c:tx>
          <c:spPr>
            <a:solidFill>
              <a:schemeClr val="accent1"/>
            </a:solidFill>
            <a:ln>
              <a:noFill/>
            </a:ln>
            <a:effectLst/>
          </c:spPr>
          <c:invertIfNegative val="0"/>
          <c:cat>
            <c:strRef>
              <c:f>Sheet4!$B$1:$F$1</c:f>
              <c:strCache>
                <c:ptCount val="5"/>
                <c:pt idx="0">
                  <c:v>Aley</c:v>
                </c:pt>
                <c:pt idx="1">
                  <c:v>Qmatieh</c:v>
                </c:pt>
                <c:pt idx="2">
                  <c:v>Bmakine</c:v>
                </c:pt>
                <c:pt idx="3">
                  <c:v>Souq-AlGhareb</c:v>
                </c:pt>
                <c:pt idx="4">
                  <c:v>Ain-Remmeneh</c:v>
                </c:pt>
              </c:strCache>
            </c:strRef>
          </c:cat>
          <c:val>
            <c:numRef>
              <c:f>Sheet4!$B$2:$F$2</c:f>
              <c:numCache>
                <c:formatCode>0.00</c:formatCode>
                <c:ptCount val="5"/>
                <c:pt idx="0">
                  <c:v>4.5709956366899999E-2</c:v>
                </c:pt>
                <c:pt idx="1">
                  <c:v>0</c:v>
                </c:pt>
                <c:pt idx="2">
                  <c:v>0</c:v>
                </c:pt>
                <c:pt idx="3">
                  <c:v>0.10374997026799999</c:v>
                </c:pt>
                <c:pt idx="4">
                  <c:v>0</c:v>
                </c:pt>
              </c:numCache>
            </c:numRef>
          </c:val>
          <c:extLst>
            <c:ext xmlns:c16="http://schemas.microsoft.com/office/drawing/2014/chart" uri="{C3380CC4-5D6E-409C-BE32-E72D297353CC}">
              <c16:uniqueId val="{00000000-716B-4405-ACD0-C5C97D09C6BE}"/>
            </c:ext>
          </c:extLst>
        </c:ser>
        <c:ser>
          <c:idx val="1"/>
          <c:order val="1"/>
          <c:tx>
            <c:strRef>
              <c:f>Sheet4!$A$3</c:f>
              <c:strCache>
                <c:ptCount val="1"/>
                <c:pt idx="0">
                  <c:v>2017</c:v>
                </c:pt>
              </c:strCache>
            </c:strRef>
          </c:tx>
          <c:spPr>
            <a:solidFill>
              <a:schemeClr val="accent2"/>
            </a:solidFill>
            <a:ln>
              <a:noFill/>
            </a:ln>
            <a:effectLst/>
          </c:spPr>
          <c:invertIfNegative val="0"/>
          <c:cat>
            <c:strRef>
              <c:f>Sheet4!$B$1:$F$1</c:f>
              <c:strCache>
                <c:ptCount val="5"/>
                <c:pt idx="0">
                  <c:v>Aley</c:v>
                </c:pt>
                <c:pt idx="1">
                  <c:v>Qmatieh</c:v>
                </c:pt>
                <c:pt idx="2">
                  <c:v>Bmakine</c:v>
                </c:pt>
                <c:pt idx="3">
                  <c:v>Souq-AlGhareb</c:v>
                </c:pt>
                <c:pt idx="4">
                  <c:v>Ain-Remmeneh</c:v>
                </c:pt>
              </c:strCache>
            </c:strRef>
          </c:cat>
          <c:val>
            <c:numRef>
              <c:f>Sheet4!$B$3:$F$3</c:f>
              <c:numCache>
                <c:formatCode>0.00</c:formatCode>
                <c:ptCount val="5"/>
                <c:pt idx="0">
                  <c:v>4.5709956367200003E-2</c:v>
                </c:pt>
                <c:pt idx="1">
                  <c:v>0</c:v>
                </c:pt>
                <c:pt idx="2">
                  <c:v>0</c:v>
                </c:pt>
                <c:pt idx="3">
                  <c:v>9.9535329177500007E-2</c:v>
                </c:pt>
                <c:pt idx="4">
                  <c:v>0</c:v>
                </c:pt>
              </c:numCache>
            </c:numRef>
          </c:val>
          <c:extLst>
            <c:ext xmlns:c16="http://schemas.microsoft.com/office/drawing/2014/chart" uri="{C3380CC4-5D6E-409C-BE32-E72D297353CC}">
              <c16:uniqueId val="{00000001-716B-4405-ACD0-C5C97D09C6BE}"/>
            </c:ext>
          </c:extLst>
        </c:ser>
        <c:ser>
          <c:idx val="2"/>
          <c:order val="2"/>
          <c:tx>
            <c:strRef>
              <c:f>Sheet4!$A$4</c:f>
              <c:strCache>
                <c:ptCount val="1"/>
                <c:pt idx="0">
                  <c:v>2022</c:v>
                </c:pt>
              </c:strCache>
            </c:strRef>
          </c:tx>
          <c:spPr>
            <a:solidFill>
              <a:schemeClr val="accent3"/>
            </a:solidFill>
            <a:ln>
              <a:noFill/>
            </a:ln>
            <a:effectLst/>
          </c:spPr>
          <c:invertIfNegative val="0"/>
          <c:cat>
            <c:strRef>
              <c:f>Sheet4!$B$1:$F$1</c:f>
              <c:strCache>
                <c:ptCount val="5"/>
                <c:pt idx="0">
                  <c:v>Aley</c:v>
                </c:pt>
                <c:pt idx="1">
                  <c:v>Qmatieh</c:v>
                </c:pt>
                <c:pt idx="2">
                  <c:v>Bmakine</c:v>
                </c:pt>
                <c:pt idx="3">
                  <c:v>Souq-AlGhareb</c:v>
                </c:pt>
                <c:pt idx="4">
                  <c:v>Ain-Remmeneh</c:v>
                </c:pt>
              </c:strCache>
            </c:strRef>
          </c:cat>
          <c:val>
            <c:numRef>
              <c:f>Sheet4!$B$4:$F$4</c:f>
              <c:numCache>
                <c:formatCode>0.00</c:formatCode>
                <c:ptCount val="5"/>
                <c:pt idx="0">
                  <c:v>4.5709956367200003E-2</c:v>
                </c:pt>
                <c:pt idx="1">
                  <c:v>0</c:v>
                </c:pt>
                <c:pt idx="2">
                  <c:v>0</c:v>
                </c:pt>
                <c:pt idx="3">
                  <c:v>9.9535329177500007E-2</c:v>
                </c:pt>
                <c:pt idx="4">
                  <c:v>0</c:v>
                </c:pt>
              </c:numCache>
            </c:numRef>
          </c:val>
          <c:extLst>
            <c:ext xmlns:c16="http://schemas.microsoft.com/office/drawing/2014/chart" uri="{C3380CC4-5D6E-409C-BE32-E72D297353CC}">
              <c16:uniqueId val="{00000002-716B-4405-ACD0-C5C97D09C6BE}"/>
            </c:ext>
          </c:extLst>
        </c:ser>
        <c:dLbls>
          <c:showLegendKey val="0"/>
          <c:showVal val="0"/>
          <c:showCatName val="0"/>
          <c:showSerName val="0"/>
          <c:showPercent val="0"/>
          <c:showBubbleSize val="0"/>
        </c:dLbls>
        <c:gapWidth val="219"/>
        <c:overlap val="-27"/>
        <c:axId val="515613336"/>
        <c:axId val="515614648"/>
      </c:barChart>
      <c:catAx>
        <c:axId val="515613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15614648"/>
        <c:crosses val="autoZero"/>
        <c:auto val="1"/>
        <c:lblAlgn val="ctr"/>
        <c:lblOffset val="100"/>
        <c:noMultiLvlLbl val="0"/>
      </c:catAx>
      <c:valAx>
        <c:axId val="515614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Area Km</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156133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LUCC  Results </a:t>
            </a:r>
            <a:r>
              <a:rPr lang="en-US" sz="1400" b="0" i="0" u="none" strike="noStrike" baseline="0">
                <a:effectLst/>
              </a:rPr>
              <a:t>using Supervised Classification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Agricultural Area</c:v>
                </c:pt>
              </c:strCache>
            </c:strRef>
          </c:tx>
          <c:spPr>
            <a:solidFill>
              <a:schemeClr val="accent1"/>
            </a:solidFill>
            <a:ln>
              <a:noFill/>
            </a:ln>
            <a:effectLst/>
          </c:spPr>
          <c:invertIfNegative val="0"/>
          <c:cat>
            <c:strRef>
              <c:f>(Sheet1!$B$1,Sheet1!$D$1,Sheet1!$F$1)</c:f>
              <c:strCache>
                <c:ptCount val="3"/>
                <c:pt idx="0">
                  <c:v>Area 2005</c:v>
                </c:pt>
                <c:pt idx="1">
                  <c:v>Area 2017</c:v>
                </c:pt>
                <c:pt idx="2">
                  <c:v>Area 2021</c:v>
                </c:pt>
              </c:strCache>
              <c:extLst/>
            </c:strRef>
          </c:cat>
          <c:val>
            <c:numRef>
              <c:f>(Sheet1!$B$2,Sheet1!$D$2,Sheet1!$F$2)</c:f>
              <c:numCache>
                <c:formatCode>0.00</c:formatCode>
                <c:ptCount val="3"/>
                <c:pt idx="0">
                  <c:v>2.0137640933699998</c:v>
                </c:pt>
                <c:pt idx="1">
                  <c:v>1.92362653314</c:v>
                </c:pt>
                <c:pt idx="2">
                  <c:v>1.6911231600900001</c:v>
                </c:pt>
              </c:numCache>
              <c:extLst/>
            </c:numRef>
          </c:val>
          <c:extLst>
            <c:ext xmlns:c16="http://schemas.microsoft.com/office/drawing/2014/chart" uri="{C3380CC4-5D6E-409C-BE32-E72D297353CC}">
              <c16:uniqueId val="{00000000-34F9-483C-BF7C-1E963F2EA0C9}"/>
            </c:ext>
          </c:extLst>
        </c:ser>
        <c:ser>
          <c:idx val="1"/>
          <c:order val="1"/>
          <c:tx>
            <c:strRef>
              <c:f>Sheet1!$A$3</c:f>
              <c:strCache>
                <c:ptCount val="1"/>
                <c:pt idx="0">
                  <c:v>Artificial Area</c:v>
                </c:pt>
              </c:strCache>
            </c:strRef>
          </c:tx>
          <c:spPr>
            <a:solidFill>
              <a:schemeClr val="accent2"/>
            </a:solidFill>
            <a:ln>
              <a:noFill/>
            </a:ln>
            <a:effectLst/>
          </c:spPr>
          <c:invertIfNegative val="0"/>
          <c:cat>
            <c:strRef>
              <c:f>(Sheet1!$B$1,Sheet1!$D$1,Sheet1!$F$1)</c:f>
              <c:strCache>
                <c:ptCount val="3"/>
                <c:pt idx="0">
                  <c:v>Area 2005</c:v>
                </c:pt>
                <c:pt idx="1">
                  <c:v>Area 2017</c:v>
                </c:pt>
                <c:pt idx="2">
                  <c:v>Area 2021</c:v>
                </c:pt>
              </c:strCache>
              <c:extLst/>
            </c:strRef>
          </c:cat>
          <c:val>
            <c:numRef>
              <c:f>(Sheet1!$B$3,Sheet1!$D$3,Sheet1!$F$3)</c:f>
              <c:numCache>
                <c:formatCode>0.00</c:formatCode>
                <c:ptCount val="3"/>
                <c:pt idx="0">
                  <c:v>6.4869562649399999</c:v>
                </c:pt>
                <c:pt idx="1">
                  <c:v>6.7229270826400001</c:v>
                </c:pt>
                <c:pt idx="2">
                  <c:v>6.6620561826799998</c:v>
                </c:pt>
              </c:numCache>
              <c:extLst/>
            </c:numRef>
          </c:val>
          <c:extLst>
            <c:ext xmlns:c16="http://schemas.microsoft.com/office/drawing/2014/chart" uri="{C3380CC4-5D6E-409C-BE32-E72D297353CC}">
              <c16:uniqueId val="{00000001-34F9-483C-BF7C-1E963F2EA0C9}"/>
            </c:ext>
          </c:extLst>
        </c:ser>
        <c:ser>
          <c:idx val="2"/>
          <c:order val="2"/>
          <c:tx>
            <c:strRef>
              <c:f>Sheet1!$A$4</c:f>
              <c:strCache>
                <c:ptCount val="1"/>
                <c:pt idx="0">
                  <c:v>Unproductive Area</c:v>
                </c:pt>
              </c:strCache>
            </c:strRef>
          </c:tx>
          <c:spPr>
            <a:solidFill>
              <a:schemeClr val="accent3"/>
            </a:solidFill>
            <a:ln>
              <a:noFill/>
            </a:ln>
            <a:effectLst/>
          </c:spPr>
          <c:invertIfNegative val="0"/>
          <c:cat>
            <c:strRef>
              <c:f>(Sheet1!$B$1,Sheet1!$D$1,Sheet1!$F$1)</c:f>
              <c:strCache>
                <c:ptCount val="3"/>
                <c:pt idx="0">
                  <c:v>Area 2005</c:v>
                </c:pt>
                <c:pt idx="1">
                  <c:v>Area 2017</c:v>
                </c:pt>
                <c:pt idx="2">
                  <c:v>Area 2021</c:v>
                </c:pt>
              </c:strCache>
              <c:extLst/>
            </c:strRef>
          </c:cat>
          <c:val>
            <c:numRef>
              <c:f>(Sheet1!$B$4,Sheet1!$D$4,Sheet1!$F$4)</c:f>
              <c:numCache>
                <c:formatCode>0.00</c:formatCode>
                <c:ptCount val="3"/>
                <c:pt idx="0">
                  <c:v>0.50539519489899998</c:v>
                </c:pt>
                <c:pt idx="1">
                  <c:v>0.73145824353599997</c:v>
                </c:pt>
                <c:pt idx="2">
                  <c:v>0.79769635722499999</c:v>
                </c:pt>
              </c:numCache>
              <c:extLst/>
            </c:numRef>
          </c:val>
          <c:extLst>
            <c:ext xmlns:c16="http://schemas.microsoft.com/office/drawing/2014/chart" uri="{C3380CC4-5D6E-409C-BE32-E72D297353CC}">
              <c16:uniqueId val="{00000002-34F9-483C-BF7C-1E963F2EA0C9}"/>
            </c:ext>
          </c:extLst>
        </c:ser>
        <c:ser>
          <c:idx val="3"/>
          <c:order val="3"/>
          <c:tx>
            <c:strRef>
              <c:f>Sheet1!$A$5</c:f>
              <c:strCache>
                <c:ptCount val="1"/>
                <c:pt idx="0">
                  <c:v>Wooded Land</c:v>
                </c:pt>
              </c:strCache>
            </c:strRef>
          </c:tx>
          <c:spPr>
            <a:solidFill>
              <a:schemeClr val="accent4"/>
            </a:solidFill>
            <a:ln>
              <a:noFill/>
            </a:ln>
            <a:effectLst/>
          </c:spPr>
          <c:invertIfNegative val="0"/>
          <c:cat>
            <c:strRef>
              <c:f>(Sheet1!$B$1,Sheet1!$D$1,Sheet1!$F$1)</c:f>
              <c:strCache>
                <c:ptCount val="3"/>
                <c:pt idx="0">
                  <c:v>Area 2005</c:v>
                </c:pt>
                <c:pt idx="1">
                  <c:v>Area 2017</c:v>
                </c:pt>
                <c:pt idx="2">
                  <c:v>Area 2021</c:v>
                </c:pt>
              </c:strCache>
              <c:extLst/>
            </c:strRef>
          </c:cat>
          <c:val>
            <c:numRef>
              <c:f>(Sheet1!$B$5,Sheet1!$D$5,Sheet1!$F$5)</c:f>
              <c:numCache>
                <c:formatCode>0.00</c:formatCode>
                <c:ptCount val="3"/>
                <c:pt idx="0">
                  <c:v>4.4245255329899997</c:v>
                </c:pt>
                <c:pt idx="1">
                  <c:v>4.0559082450700004</c:v>
                </c:pt>
                <c:pt idx="2">
                  <c:v>4.2784748572</c:v>
                </c:pt>
              </c:numCache>
              <c:extLst/>
            </c:numRef>
          </c:val>
          <c:extLst>
            <c:ext xmlns:c16="http://schemas.microsoft.com/office/drawing/2014/chart" uri="{C3380CC4-5D6E-409C-BE32-E72D297353CC}">
              <c16:uniqueId val="{00000003-34F9-483C-BF7C-1E963F2EA0C9}"/>
            </c:ext>
          </c:extLst>
        </c:ser>
        <c:dLbls>
          <c:showLegendKey val="0"/>
          <c:showVal val="0"/>
          <c:showCatName val="0"/>
          <c:showSerName val="0"/>
          <c:showPercent val="0"/>
          <c:showBubbleSize val="0"/>
        </c:dLbls>
        <c:gapWidth val="219"/>
        <c:overlap val="-27"/>
        <c:axId val="511136976"/>
        <c:axId val="511135336"/>
        <c:extLst>
          <c:ext xmlns:c15="http://schemas.microsoft.com/office/drawing/2012/chart" uri="{02D57815-91ED-43cb-92C2-25804820EDAC}">
            <c15:filteredBarSeries>
              <c15:ser>
                <c:idx val="4"/>
                <c:order val="4"/>
                <c:tx>
                  <c:strRef>
                    <c:extLst>
                      <c:ext uri="{02D57815-91ED-43cb-92C2-25804820EDAC}">
                        <c15:formulaRef>
                          <c15:sqref>Sheet1!$A$6</c15:sqref>
                        </c15:formulaRef>
                      </c:ext>
                    </c:extLst>
                    <c:strCache>
                      <c:ptCount val="1"/>
                      <c:pt idx="0">
                        <c:v>Total</c:v>
                      </c:pt>
                    </c:strCache>
                  </c:strRef>
                </c:tx>
                <c:spPr>
                  <a:solidFill>
                    <a:schemeClr val="accent5"/>
                  </a:solidFill>
                  <a:ln>
                    <a:noFill/>
                  </a:ln>
                  <a:effectLst/>
                </c:spPr>
                <c:invertIfNegative val="0"/>
                <c:cat>
                  <c:strRef>
                    <c:extLst>
                      <c:ext uri="{02D57815-91ED-43cb-92C2-25804820EDAC}">
                        <c15:formulaRef>
                          <c15:sqref>(Sheet1!$B$1,Sheet1!$D$1,Sheet1!$F$1)</c15:sqref>
                        </c15:formulaRef>
                      </c:ext>
                    </c:extLst>
                    <c:strCache>
                      <c:ptCount val="3"/>
                      <c:pt idx="0">
                        <c:v>Area 2005</c:v>
                      </c:pt>
                      <c:pt idx="1">
                        <c:v>Area 2017</c:v>
                      </c:pt>
                      <c:pt idx="2">
                        <c:v>Area 2021</c:v>
                      </c:pt>
                    </c:strCache>
                  </c:strRef>
                </c:cat>
                <c:val>
                  <c:numRef>
                    <c:extLst>
                      <c:ext uri="{02D57815-91ED-43cb-92C2-25804820EDAC}">
                        <c15:formulaRef>
                          <c15:sqref>(Sheet1!$B$6,Sheet1!$D$6,Sheet1!$F$6)</c15:sqref>
                        </c15:formulaRef>
                      </c:ext>
                    </c:extLst>
                    <c:numCache>
                      <c:formatCode>0.00</c:formatCode>
                      <c:ptCount val="3"/>
                      <c:pt idx="0">
                        <c:v>13.430641086199</c:v>
                      </c:pt>
                      <c:pt idx="1">
                        <c:v>13.433920104386001</c:v>
                      </c:pt>
                      <c:pt idx="2">
                        <c:v>13.429350557195001</c:v>
                      </c:pt>
                    </c:numCache>
                  </c:numRef>
                </c:val>
                <c:extLst>
                  <c:ext xmlns:c16="http://schemas.microsoft.com/office/drawing/2014/chart" uri="{C3380CC4-5D6E-409C-BE32-E72D297353CC}">
                    <c16:uniqueId val="{00000004-34F9-483C-BF7C-1E963F2EA0C9}"/>
                  </c:ext>
                </c:extLst>
              </c15:ser>
            </c15:filteredBarSeries>
          </c:ext>
        </c:extLst>
      </c:barChart>
      <c:catAx>
        <c:axId val="511136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135336"/>
        <c:crosses val="autoZero"/>
        <c:auto val="1"/>
        <c:lblAlgn val="ctr"/>
        <c:lblOffset val="100"/>
        <c:noMultiLvlLbl val="0"/>
      </c:catAx>
      <c:valAx>
        <c:axId val="511135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a:p>
                <a:pPr>
                  <a:defRPr/>
                </a:pP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136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Agricultural Area</a:t>
            </a:r>
            <a:r>
              <a:rPr lang="en-US" baseline="0"/>
              <a:t> Change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Sheet2!$A$8</c:f>
              <c:strCache>
                <c:ptCount val="1"/>
                <c:pt idx="0">
                  <c:v>CORINE Area</c:v>
                </c:pt>
              </c:strCache>
            </c:strRef>
          </c:tx>
          <c:spPr>
            <a:solidFill>
              <a:schemeClr val="accent1"/>
            </a:solidFill>
            <a:ln>
              <a:noFill/>
            </a:ln>
            <a:effectLst/>
          </c:spPr>
          <c:invertIfNegative val="0"/>
          <c:cat>
            <c:strRef>
              <c:f>Sheet2!$B$7:$G$7</c:f>
              <c:strCache>
                <c:ptCount val="6"/>
                <c:pt idx="0">
                  <c:v>2005</c:v>
                </c:pt>
                <c:pt idx="1">
                  <c:v>(%) 2005</c:v>
                </c:pt>
                <c:pt idx="2">
                  <c:v>2017</c:v>
                </c:pt>
                <c:pt idx="3">
                  <c:v>(%)2017</c:v>
                </c:pt>
                <c:pt idx="4">
                  <c:v>2022/2021</c:v>
                </c:pt>
                <c:pt idx="5">
                  <c:v>(%) 2021/2022</c:v>
                </c:pt>
              </c:strCache>
            </c:strRef>
          </c:cat>
          <c:val>
            <c:numRef>
              <c:f>Sheet2!$B$8:$G$8</c:f>
              <c:numCache>
                <c:formatCode>0.00%</c:formatCode>
                <c:ptCount val="6"/>
                <c:pt idx="0" formatCode="General">
                  <c:v>1.1000000000000001</c:v>
                </c:pt>
                <c:pt idx="1">
                  <c:v>8.2400000000000001E-2</c:v>
                </c:pt>
                <c:pt idx="2" formatCode="General">
                  <c:v>1</c:v>
                </c:pt>
                <c:pt idx="3">
                  <c:v>7.4300000000000005E-2</c:v>
                </c:pt>
                <c:pt idx="4" formatCode="General">
                  <c:v>0.98</c:v>
                </c:pt>
                <c:pt idx="5">
                  <c:v>7.2800000000000004E-2</c:v>
                </c:pt>
              </c:numCache>
            </c:numRef>
          </c:val>
          <c:extLst>
            <c:ext xmlns:c16="http://schemas.microsoft.com/office/drawing/2014/chart" uri="{C3380CC4-5D6E-409C-BE32-E72D297353CC}">
              <c16:uniqueId val="{00000000-2585-4B0D-8CB2-7A8567BBB317}"/>
            </c:ext>
          </c:extLst>
        </c:ser>
        <c:ser>
          <c:idx val="1"/>
          <c:order val="1"/>
          <c:tx>
            <c:strRef>
              <c:f>Sheet2!$A$9</c:f>
              <c:strCache>
                <c:ptCount val="1"/>
                <c:pt idx="0">
                  <c:v>Supervised Area</c:v>
                </c:pt>
              </c:strCache>
            </c:strRef>
          </c:tx>
          <c:spPr>
            <a:solidFill>
              <a:schemeClr val="accent2"/>
            </a:solidFill>
            <a:ln>
              <a:noFill/>
            </a:ln>
            <a:effectLst/>
          </c:spPr>
          <c:invertIfNegative val="0"/>
          <c:cat>
            <c:strRef>
              <c:f>Sheet2!$B$7:$G$7</c:f>
              <c:strCache>
                <c:ptCount val="6"/>
                <c:pt idx="0">
                  <c:v>2005</c:v>
                </c:pt>
                <c:pt idx="1">
                  <c:v>(%) 2005</c:v>
                </c:pt>
                <c:pt idx="2">
                  <c:v>2017</c:v>
                </c:pt>
                <c:pt idx="3">
                  <c:v>(%)2017</c:v>
                </c:pt>
                <c:pt idx="4">
                  <c:v>2022/2021</c:v>
                </c:pt>
                <c:pt idx="5">
                  <c:v>(%) 2021/2022</c:v>
                </c:pt>
              </c:strCache>
            </c:strRef>
          </c:cat>
          <c:val>
            <c:numRef>
              <c:f>Sheet2!$B$9:$G$9</c:f>
              <c:numCache>
                <c:formatCode>0.00%</c:formatCode>
                <c:ptCount val="6"/>
                <c:pt idx="0" formatCode="General">
                  <c:v>2.0099999999999998</c:v>
                </c:pt>
                <c:pt idx="1">
                  <c:v>0.14990000000000001</c:v>
                </c:pt>
                <c:pt idx="2" formatCode="General">
                  <c:v>1.92</c:v>
                </c:pt>
                <c:pt idx="3">
                  <c:v>0.14319999999999999</c:v>
                </c:pt>
                <c:pt idx="4" formatCode="General">
                  <c:v>1.69</c:v>
                </c:pt>
                <c:pt idx="5">
                  <c:v>0.12590000000000001</c:v>
                </c:pt>
              </c:numCache>
            </c:numRef>
          </c:val>
          <c:extLst>
            <c:ext xmlns:c16="http://schemas.microsoft.com/office/drawing/2014/chart" uri="{C3380CC4-5D6E-409C-BE32-E72D297353CC}">
              <c16:uniqueId val="{00000001-2585-4B0D-8CB2-7A8567BBB317}"/>
            </c:ext>
          </c:extLst>
        </c:ser>
        <c:dLbls>
          <c:showLegendKey val="0"/>
          <c:showVal val="0"/>
          <c:showCatName val="0"/>
          <c:showSerName val="0"/>
          <c:showPercent val="0"/>
          <c:showBubbleSize val="0"/>
        </c:dLbls>
        <c:gapWidth val="219"/>
        <c:overlap val="-27"/>
        <c:axId val="517358208"/>
        <c:axId val="517365424"/>
        <c:extLst>
          <c:ext xmlns:c15="http://schemas.microsoft.com/office/drawing/2012/chart" uri="{02D57815-91ED-43cb-92C2-25804820EDAC}">
            <c15:filteredBarSeries>
              <c15:ser>
                <c:idx val="2"/>
                <c:order val="2"/>
                <c:tx>
                  <c:strRef>
                    <c:extLst>
                      <c:ext uri="{02D57815-91ED-43cb-92C2-25804820EDAC}">
                        <c15:formulaRef>
                          <c15:sqref>Sheet2!$A$10</c15:sqref>
                        </c15:formulaRef>
                      </c:ext>
                    </c:extLst>
                    <c:strCache>
                      <c:ptCount val="1"/>
                      <c:pt idx="0">
                        <c:v>Difference</c:v>
                      </c:pt>
                    </c:strCache>
                  </c:strRef>
                </c:tx>
                <c:spPr>
                  <a:solidFill>
                    <a:schemeClr val="accent3"/>
                  </a:solidFill>
                  <a:ln>
                    <a:noFill/>
                  </a:ln>
                  <a:effectLst/>
                </c:spPr>
                <c:invertIfNegative val="0"/>
                <c:cat>
                  <c:strRef>
                    <c:extLst>
                      <c:ext uri="{02D57815-91ED-43cb-92C2-25804820EDAC}">
                        <c15:formulaRef>
                          <c15:sqref>Sheet2!$B$7:$G$7</c15:sqref>
                        </c15:formulaRef>
                      </c:ext>
                    </c:extLst>
                    <c:strCache>
                      <c:ptCount val="6"/>
                      <c:pt idx="0">
                        <c:v>2005</c:v>
                      </c:pt>
                      <c:pt idx="1">
                        <c:v>(%) 2005</c:v>
                      </c:pt>
                      <c:pt idx="2">
                        <c:v>2017</c:v>
                      </c:pt>
                      <c:pt idx="3">
                        <c:v>(%)2017</c:v>
                      </c:pt>
                      <c:pt idx="4">
                        <c:v>2022/2021</c:v>
                      </c:pt>
                      <c:pt idx="5">
                        <c:v>(%) 2021/2022</c:v>
                      </c:pt>
                    </c:strCache>
                  </c:strRef>
                </c:cat>
                <c:val>
                  <c:numRef>
                    <c:extLst>
                      <c:ext uri="{02D57815-91ED-43cb-92C2-25804820EDAC}">
                        <c15:formulaRef>
                          <c15:sqref>Sheet2!$B$10:$G$10</c15:sqref>
                        </c15:formulaRef>
                      </c:ext>
                    </c:extLst>
                    <c:numCache>
                      <c:formatCode>0.00%</c:formatCode>
                      <c:ptCount val="6"/>
                      <c:pt idx="0" formatCode="General">
                        <c:v>0.9099999999999997</c:v>
                      </c:pt>
                      <c:pt idx="1">
                        <c:v>6.7500000000000004E-2</c:v>
                      </c:pt>
                      <c:pt idx="2" formatCode="General">
                        <c:v>0.91999999999999993</c:v>
                      </c:pt>
                      <c:pt idx="3">
                        <c:v>6.8899999999999989E-2</c:v>
                      </c:pt>
                      <c:pt idx="4" formatCode="General">
                        <c:v>0.71</c:v>
                      </c:pt>
                      <c:pt idx="5">
                        <c:v>5.3100000000000008E-2</c:v>
                      </c:pt>
                    </c:numCache>
                  </c:numRef>
                </c:val>
                <c:extLst>
                  <c:ext xmlns:c16="http://schemas.microsoft.com/office/drawing/2014/chart" uri="{C3380CC4-5D6E-409C-BE32-E72D297353CC}">
                    <c16:uniqueId val="{00000002-2585-4B0D-8CB2-7A8567BBB317}"/>
                  </c:ext>
                </c:extLst>
              </c15:ser>
            </c15:filteredBarSeries>
          </c:ext>
        </c:extLst>
      </c:barChart>
      <c:catAx>
        <c:axId val="51735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365424"/>
        <c:crosses val="autoZero"/>
        <c:auto val="1"/>
        <c:lblAlgn val="ctr"/>
        <c:lblOffset val="100"/>
        <c:noMultiLvlLbl val="0"/>
      </c:catAx>
      <c:valAx>
        <c:axId val="51736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3582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Artificial Area Change</a:t>
            </a:r>
          </a:p>
        </c:rich>
      </c:tx>
      <c:layout>
        <c:manualLayout>
          <c:xMode val="edge"/>
          <c:yMode val="edge"/>
          <c:x val="0.43328765955537618"/>
          <c:y val="2.4561403508771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469816272965881E-2"/>
          <c:y val="1.9271998894874982E-2"/>
          <c:w val="0.9155301837270341"/>
          <c:h val="0.76823152369111758"/>
        </c:manualLayout>
      </c:layout>
      <c:barChart>
        <c:barDir val="col"/>
        <c:grouping val="clustered"/>
        <c:varyColors val="0"/>
        <c:ser>
          <c:idx val="0"/>
          <c:order val="0"/>
          <c:tx>
            <c:strRef>
              <c:f>Sheet2!$A$13</c:f>
              <c:strCache>
                <c:ptCount val="1"/>
                <c:pt idx="0">
                  <c:v>CORINE Area</c:v>
                </c:pt>
              </c:strCache>
            </c:strRef>
          </c:tx>
          <c:spPr>
            <a:solidFill>
              <a:schemeClr val="accent1"/>
            </a:solidFill>
            <a:ln>
              <a:noFill/>
            </a:ln>
            <a:effectLst/>
          </c:spPr>
          <c:invertIfNegative val="0"/>
          <c:cat>
            <c:strRef>
              <c:f>Sheet2!$B$12:$G$12</c:f>
              <c:strCache>
                <c:ptCount val="6"/>
                <c:pt idx="0">
                  <c:v>2005</c:v>
                </c:pt>
                <c:pt idx="1">
                  <c:v>(%) 2005</c:v>
                </c:pt>
                <c:pt idx="2">
                  <c:v>2017</c:v>
                </c:pt>
                <c:pt idx="3">
                  <c:v>(%)2017</c:v>
                </c:pt>
                <c:pt idx="4">
                  <c:v>2022/2021</c:v>
                </c:pt>
                <c:pt idx="5">
                  <c:v>(%) 2021/2022</c:v>
                </c:pt>
              </c:strCache>
            </c:strRef>
          </c:cat>
          <c:val>
            <c:numRef>
              <c:f>Sheet2!$B$13:$G$13</c:f>
              <c:numCache>
                <c:formatCode>0.00%</c:formatCode>
                <c:ptCount val="6"/>
                <c:pt idx="0" formatCode="General">
                  <c:v>6.41</c:v>
                </c:pt>
                <c:pt idx="1">
                  <c:v>0.48010000000000003</c:v>
                </c:pt>
                <c:pt idx="2" formatCode="General">
                  <c:v>6.74</c:v>
                </c:pt>
                <c:pt idx="3">
                  <c:v>0.50070000000000003</c:v>
                </c:pt>
                <c:pt idx="4" formatCode="General">
                  <c:v>6.81</c:v>
                </c:pt>
                <c:pt idx="5">
                  <c:v>0.50590000000000002</c:v>
                </c:pt>
              </c:numCache>
            </c:numRef>
          </c:val>
          <c:extLst>
            <c:ext xmlns:c16="http://schemas.microsoft.com/office/drawing/2014/chart" uri="{C3380CC4-5D6E-409C-BE32-E72D297353CC}">
              <c16:uniqueId val="{00000000-DFE0-4A3D-878B-D57760384DE9}"/>
            </c:ext>
          </c:extLst>
        </c:ser>
        <c:ser>
          <c:idx val="1"/>
          <c:order val="1"/>
          <c:tx>
            <c:strRef>
              <c:f>Sheet2!$A$14</c:f>
              <c:strCache>
                <c:ptCount val="1"/>
                <c:pt idx="0">
                  <c:v>Supervised Area</c:v>
                </c:pt>
              </c:strCache>
            </c:strRef>
          </c:tx>
          <c:spPr>
            <a:solidFill>
              <a:schemeClr val="accent2"/>
            </a:solidFill>
            <a:ln>
              <a:noFill/>
            </a:ln>
            <a:effectLst/>
          </c:spPr>
          <c:invertIfNegative val="0"/>
          <c:cat>
            <c:strRef>
              <c:f>Sheet2!$B$12:$G$12</c:f>
              <c:strCache>
                <c:ptCount val="6"/>
                <c:pt idx="0">
                  <c:v>2005</c:v>
                </c:pt>
                <c:pt idx="1">
                  <c:v>(%) 2005</c:v>
                </c:pt>
                <c:pt idx="2">
                  <c:v>2017</c:v>
                </c:pt>
                <c:pt idx="3">
                  <c:v>(%)2017</c:v>
                </c:pt>
                <c:pt idx="4">
                  <c:v>2022/2021</c:v>
                </c:pt>
                <c:pt idx="5">
                  <c:v>(%) 2021/2022</c:v>
                </c:pt>
              </c:strCache>
            </c:strRef>
          </c:cat>
          <c:val>
            <c:numRef>
              <c:f>Sheet2!$B$14:$G$14</c:f>
              <c:numCache>
                <c:formatCode>0.00%</c:formatCode>
                <c:ptCount val="6"/>
                <c:pt idx="0" formatCode="General">
                  <c:v>6.49</c:v>
                </c:pt>
                <c:pt idx="1">
                  <c:v>0.48299999999999998</c:v>
                </c:pt>
                <c:pt idx="2" formatCode="General">
                  <c:v>6.72</c:v>
                </c:pt>
                <c:pt idx="3">
                  <c:v>0.50039999999999996</c:v>
                </c:pt>
                <c:pt idx="4" formatCode="General">
                  <c:v>6.66</c:v>
                </c:pt>
                <c:pt idx="5">
                  <c:v>0.49609999999999999</c:v>
                </c:pt>
              </c:numCache>
            </c:numRef>
          </c:val>
          <c:extLst>
            <c:ext xmlns:c16="http://schemas.microsoft.com/office/drawing/2014/chart" uri="{C3380CC4-5D6E-409C-BE32-E72D297353CC}">
              <c16:uniqueId val="{00000001-DFE0-4A3D-878B-D57760384DE9}"/>
            </c:ext>
          </c:extLst>
        </c:ser>
        <c:dLbls>
          <c:showLegendKey val="0"/>
          <c:showVal val="0"/>
          <c:showCatName val="0"/>
          <c:showSerName val="0"/>
          <c:showPercent val="0"/>
          <c:showBubbleSize val="0"/>
        </c:dLbls>
        <c:gapWidth val="219"/>
        <c:overlap val="-27"/>
        <c:axId val="510810144"/>
        <c:axId val="510817032"/>
        <c:extLst>
          <c:ext xmlns:c15="http://schemas.microsoft.com/office/drawing/2012/chart" uri="{02D57815-91ED-43cb-92C2-25804820EDAC}">
            <c15:filteredBarSeries>
              <c15:ser>
                <c:idx val="2"/>
                <c:order val="2"/>
                <c:tx>
                  <c:strRef>
                    <c:extLst>
                      <c:ext uri="{02D57815-91ED-43cb-92C2-25804820EDAC}">
                        <c15:formulaRef>
                          <c15:sqref>Sheet2!$A$15</c15:sqref>
                        </c15:formulaRef>
                      </c:ext>
                    </c:extLst>
                    <c:strCache>
                      <c:ptCount val="1"/>
                      <c:pt idx="0">
                        <c:v>Difference</c:v>
                      </c:pt>
                    </c:strCache>
                  </c:strRef>
                </c:tx>
                <c:spPr>
                  <a:solidFill>
                    <a:schemeClr val="accent3"/>
                  </a:solidFill>
                  <a:ln>
                    <a:noFill/>
                  </a:ln>
                  <a:effectLst/>
                </c:spPr>
                <c:invertIfNegative val="0"/>
                <c:cat>
                  <c:strRef>
                    <c:extLst>
                      <c:ext uri="{02D57815-91ED-43cb-92C2-25804820EDAC}">
                        <c15:formulaRef>
                          <c15:sqref>Sheet2!$B$12:$G$12</c15:sqref>
                        </c15:formulaRef>
                      </c:ext>
                    </c:extLst>
                    <c:strCache>
                      <c:ptCount val="6"/>
                      <c:pt idx="0">
                        <c:v>2005</c:v>
                      </c:pt>
                      <c:pt idx="1">
                        <c:v>(%) 2005</c:v>
                      </c:pt>
                      <c:pt idx="2">
                        <c:v>2017</c:v>
                      </c:pt>
                      <c:pt idx="3">
                        <c:v>(%)2017</c:v>
                      </c:pt>
                      <c:pt idx="4">
                        <c:v>2022/2021</c:v>
                      </c:pt>
                      <c:pt idx="5">
                        <c:v>(%) 2021/2022</c:v>
                      </c:pt>
                    </c:strCache>
                  </c:strRef>
                </c:cat>
                <c:val>
                  <c:numRef>
                    <c:extLst>
                      <c:ext uri="{02D57815-91ED-43cb-92C2-25804820EDAC}">
                        <c15:formulaRef>
                          <c15:sqref>Sheet2!$B$15:$G$15</c15:sqref>
                        </c15:formulaRef>
                      </c:ext>
                    </c:extLst>
                    <c:numCache>
                      <c:formatCode>0.00%</c:formatCode>
                      <c:ptCount val="6"/>
                      <c:pt idx="0" formatCode="General">
                        <c:v>8.0000000000000071E-2</c:v>
                      </c:pt>
                      <c:pt idx="1">
                        <c:v>2.8999999999999582E-3</c:v>
                      </c:pt>
                      <c:pt idx="2" formatCode="General">
                        <c:v>2.0000000000000462E-2</c:v>
                      </c:pt>
                      <c:pt idx="3">
                        <c:v>3.0000000000007798E-4</c:v>
                      </c:pt>
                      <c:pt idx="4" formatCode="General">
                        <c:v>0.14999999999999947</c:v>
                      </c:pt>
                      <c:pt idx="5">
                        <c:v>9.8000000000000309E-3</c:v>
                      </c:pt>
                    </c:numCache>
                  </c:numRef>
                </c:val>
                <c:extLst>
                  <c:ext xmlns:c16="http://schemas.microsoft.com/office/drawing/2014/chart" uri="{C3380CC4-5D6E-409C-BE32-E72D297353CC}">
                    <c16:uniqueId val="{00000002-DFE0-4A3D-878B-D57760384DE9}"/>
                  </c:ext>
                </c:extLst>
              </c15:ser>
            </c15:filteredBarSeries>
          </c:ext>
        </c:extLst>
      </c:barChart>
      <c:catAx>
        <c:axId val="51081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817032"/>
        <c:crosses val="autoZero"/>
        <c:auto val="1"/>
        <c:lblAlgn val="ctr"/>
        <c:lblOffset val="100"/>
        <c:noMultiLvlLbl val="0"/>
      </c:catAx>
      <c:valAx>
        <c:axId val="510817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Area Km</a:t>
                </a:r>
              </a:p>
            </c:rich>
          </c:tx>
          <c:layout>
            <c:manualLayout>
              <c:xMode val="edge"/>
              <c:yMode val="edge"/>
              <c:x val="0.10256410256410256"/>
              <c:y val="0.3955281116176267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81014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rtl="1">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B2AD-083D-D13D-926A-618E12A29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537176-641D-40C0-9763-A0EA9C2C2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0A9A8-9611-5170-3300-B73F38305BB3}"/>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55804FE0-DC2F-C188-00E0-57D917479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1045B-E7B8-7CDD-9FB9-D76CB4AF8E73}"/>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294264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E355-82A5-48F1-9FDF-A355AE7A89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8B5A36-1646-C335-E9FA-5E97253B1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F9C04-2751-B9A1-7528-66693E792ECA}"/>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C059ACA8-0354-A130-B866-26809DD9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B7D4A-27DB-9AA3-EB90-5C76C24F8347}"/>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354093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B3D930-6BED-21ED-D1D8-9FC840DDAC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F21970-C2ED-4871-84B0-EDDDBC61B9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6FC9C-D0BA-47C7-BA35-B772BDAC9484}"/>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755FE1BE-55F9-F9E3-9FFD-3A6D5C8DD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44381-D72D-EB82-9EE8-CAB7586AF9A7}"/>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23334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6DEB-3F12-9895-5645-D67E4B07CE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0A9F7-F0A7-34FC-E95E-4727469806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3DDEC-A3A8-5ABE-A863-CD608E4E06B2}"/>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7125CC57-F964-86FE-3AF2-753992442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8533-027C-697D-407F-9DF9DA420DA4}"/>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7749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F9B7-BC41-D931-93F9-ADBFC7254B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E8B92-C298-1116-EB97-7369ADC69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B60851-64F7-127E-0850-72543766C933}"/>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CDA917B1-159F-0313-78F8-2D228CA73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82811-221C-0C8E-883D-9FDE2EAC848C}"/>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243380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E2700-7E09-F544-C7B4-F822BFC39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7E590-C727-C2F4-A577-42382CEFE3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EF9946-E9C7-2CB3-6C53-3B4709DEC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DCF9F2-955F-262E-9012-729927A6552D}"/>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6" name="Footer Placeholder 5">
            <a:extLst>
              <a:ext uri="{FF2B5EF4-FFF2-40B4-BE49-F238E27FC236}">
                <a16:creationId xmlns:a16="http://schemas.microsoft.com/office/drawing/2014/main" id="{83437115-7D4C-AA93-7E1E-CBE79D1FA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8B68BE-8E64-67CC-8729-020227A5301E}"/>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350924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4E5F-8B24-0F2C-CFD4-4F0D9F6ED7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6241A9-1C3A-1E8D-495B-429003BA40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A615B-BD4A-D9AF-A06E-5C00C7D946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ACB094-F29E-DECB-3328-3F644AA8D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9F15D-841D-32EE-80B7-15FDAB5896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84E70-D0F2-9FA1-92F2-4C6ED4DFA2B6}"/>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8" name="Footer Placeholder 7">
            <a:extLst>
              <a:ext uri="{FF2B5EF4-FFF2-40B4-BE49-F238E27FC236}">
                <a16:creationId xmlns:a16="http://schemas.microsoft.com/office/drawing/2014/main" id="{B561ACBB-EF2E-E89E-758A-A0CE438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3D6EA9-F8BC-B320-D6C2-CA80D9841099}"/>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4288910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E97F-EEE7-167A-7E5D-B6BBAB2A45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85F32A-626F-722E-3095-D785FDE3261F}"/>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4" name="Footer Placeholder 3">
            <a:extLst>
              <a:ext uri="{FF2B5EF4-FFF2-40B4-BE49-F238E27FC236}">
                <a16:creationId xmlns:a16="http://schemas.microsoft.com/office/drawing/2014/main" id="{32C6D187-D761-1F49-4E37-3259528890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7CE9A-B7A5-81D0-0E47-4164553E24BA}"/>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297553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F8DAF-2C26-1523-D952-2F74A4AC4B7C}"/>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3" name="Footer Placeholder 2">
            <a:extLst>
              <a:ext uri="{FF2B5EF4-FFF2-40B4-BE49-F238E27FC236}">
                <a16:creationId xmlns:a16="http://schemas.microsoft.com/office/drawing/2014/main" id="{0AA4C0CB-18F1-4C44-D375-CEFCFDFAD1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C5DD80-271D-10AE-971A-60F4F53BC4D1}"/>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44079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36E1-0263-6DC8-A6BD-03A767F48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AEBDF5-A6ED-AEED-74A6-D0FC3556B8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AED9D-78B0-EA38-A1C6-E0336D418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B670A-0DB4-705E-99AD-F89ADAA4C812}"/>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6" name="Footer Placeholder 5">
            <a:extLst>
              <a:ext uri="{FF2B5EF4-FFF2-40B4-BE49-F238E27FC236}">
                <a16:creationId xmlns:a16="http://schemas.microsoft.com/office/drawing/2014/main" id="{13CBDC39-FDCD-7FC8-C7EC-C2711D33B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1277F-7495-E2CB-E453-2F8300ACB4E3}"/>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94223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8206-266E-9772-CA54-5344D2E0C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682C3-8E2C-FD9C-43E7-6F07A32B9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3FEE86-D971-75B0-1FEE-4F32E0ED5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78DDB3-A626-6CBD-37D5-D1CF93CDBB08}"/>
              </a:ext>
            </a:extLst>
          </p:cNvPr>
          <p:cNvSpPr>
            <a:spLocks noGrp="1"/>
          </p:cNvSpPr>
          <p:nvPr>
            <p:ph type="dt" sz="half" idx="10"/>
          </p:nvPr>
        </p:nvSpPr>
        <p:spPr/>
        <p:txBody>
          <a:bodyPr/>
          <a:lstStyle/>
          <a:p>
            <a:fld id="{A40E6650-2290-4A7F-8251-831B825E0729}" type="datetimeFigureOut">
              <a:rPr lang="en-US" smtClean="0"/>
              <a:t>5/1/2025</a:t>
            </a:fld>
            <a:endParaRPr lang="en-US"/>
          </a:p>
        </p:txBody>
      </p:sp>
      <p:sp>
        <p:nvSpPr>
          <p:cNvPr id="6" name="Footer Placeholder 5">
            <a:extLst>
              <a:ext uri="{FF2B5EF4-FFF2-40B4-BE49-F238E27FC236}">
                <a16:creationId xmlns:a16="http://schemas.microsoft.com/office/drawing/2014/main" id="{01D4F964-B731-0E0A-0932-1F3FC4359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02631-E565-7625-9CAD-A3F7AA4A0054}"/>
              </a:ext>
            </a:extLst>
          </p:cNvPr>
          <p:cNvSpPr>
            <a:spLocks noGrp="1"/>
          </p:cNvSpPr>
          <p:nvPr>
            <p:ph type="sldNum" sz="quarter" idx="12"/>
          </p:nvPr>
        </p:nvSpPr>
        <p:spPr/>
        <p:txBody>
          <a:bodyPr/>
          <a:lstStyle/>
          <a:p>
            <a:fld id="{B0A8DE3C-FD21-4E5B-990A-81209C313301}" type="slidenum">
              <a:rPr lang="en-US" smtClean="0"/>
              <a:t>‹#›</a:t>
            </a:fld>
            <a:endParaRPr lang="en-US"/>
          </a:p>
        </p:txBody>
      </p:sp>
    </p:spTree>
    <p:extLst>
      <p:ext uri="{BB962C8B-B14F-4D97-AF65-F5344CB8AC3E}">
        <p14:creationId xmlns:p14="http://schemas.microsoft.com/office/powerpoint/2010/main" val="22241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5C688-5BC7-42BA-DC6B-48CC3149C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A0AE14-B424-114A-E19D-A1AAFF6AE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D2A9-E630-65FB-812D-2260DAD758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E6650-2290-4A7F-8251-831B825E0729}" type="datetimeFigureOut">
              <a:rPr lang="en-US" smtClean="0"/>
              <a:t>5/1/2025</a:t>
            </a:fld>
            <a:endParaRPr lang="en-US"/>
          </a:p>
        </p:txBody>
      </p:sp>
      <p:sp>
        <p:nvSpPr>
          <p:cNvPr id="5" name="Footer Placeholder 4">
            <a:extLst>
              <a:ext uri="{FF2B5EF4-FFF2-40B4-BE49-F238E27FC236}">
                <a16:creationId xmlns:a16="http://schemas.microsoft.com/office/drawing/2014/main" id="{03F91845-8988-560E-6F06-3A1697B0D6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88F53D-DAD4-D888-E783-70F13E4CF0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8DE3C-FD21-4E5B-990A-81209C313301}" type="slidenum">
              <a:rPr lang="en-US" smtClean="0"/>
              <a:t>‹#›</a:t>
            </a:fld>
            <a:endParaRPr lang="en-US"/>
          </a:p>
        </p:txBody>
      </p:sp>
    </p:spTree>
    <p:extLst>
      <p:ext uri="{BB962C8B-B14F-4D97-AF65-F5344CB8AC3E}">
        <p14:creationId xmlns:p14="http://schemas.microsoft.com/office/powerpoint/2010/main" val="2780123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D164-D8F1-549C-68F1-7DDBE749EE97}"/>
              </a:ext>
            </a:extLst>
          </p:cNvPr>
          <p:cNvSpPr>
            <a:spLocks noGrp="1"/>
          </p:cNvSpPr>
          <p:nvPr>
            <p:ph type="ctrTitle"/>
          </p:nvPr>
        </p:nvSpPr>
        <p:spPr/>
        <p:txBody>
          <a:bodyPr/>
          <a:lstStyle/>
          <a:p>
            <a:r>
              <a:rPr lang="en-US" b="1" dirty="0"/>
              <a:t>Land Cover and Land Use Change In Mount Lebanon</a:t>
            </a:r>
            <a:endParaRPr lang="en-US" dirty="0"/>
          </a:p>
        </p:txBody>
      </p:sp>
      <p:sp>
        <p:nvSpPr>
          <p:cNvPr id="3" name="Subtitle 2">
            <a:extLst>
              <a:ext uri="{FF2B5EF4-FFF2-40B4-BE49-F238E27FC236}">
                <a16:creationId xmlns:a16="http://schemas.microsoft.com/office/drawing/2014/main" id="{E7AF9A88-515F-DB67-E5DF-BB47EB81BB0E}"/>
              </a:ext>
            </a:extLst>
          </p:cNvPr>
          <p:cNvSpPr>
            <a:spLocks noGrp="1"/>
          </p:cNvSpPr>
          <p:nvPr>
            <p:ph type="subTitle" idx="1"/>
          </p:nvPr>
        </p:nvSpPr>
        <p:spPr/>
        <p:txBody>
          <a:bodyPr/>
          <a:lstStyle/>
          <a:p>
            <a:pPr algn="ctr"/>
            <a:r>
              <a:rPr lang="en-US" b="0" i="0" dirty="0">
                <a:effectLst/>
              </a:rPr>
              <a:t>SURV695B</a:t>
            </a:r>
            <a:r>
              <a:rPr lang="en-US" dirty="0"/>
              <a:t>– Master Thesis</a:t>
            </a:r>
          </a:p>
          <a:p>
            <a:pPr algn="ctr"/>
            <a:r>
              <a:rPr lang="en-US" dirty="0"/>
              <a:t>Bassem Naser Aldine</a:t>
            </a:r>
          </a:p>
          <a:p>
            <a:pPr algn="ctr"/>
            <a:r>
              <a:rPr lang="en-US" dirty="0"/>
              <a:t>Bassem.nad@gmail.com</a:t>
            </a:r>
          </a:p>
        </p:txBody>
      </p:sp>
    </p:spTree>
    <p:extLst>
      <p:ext uri="{BB962C8B-B14F-4D97-AF65-F5344CB8AC3E}">
        <p14:creationId xmlns:p14="http://schemas.microsoft.com/office/powerpoint/2010/main" val="1065414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A9AA4-CE0D-F6E4-13F0-908A2F7E82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109" y="360218"/>
            <a:ext cx="10252363" cy="6165274"/>
          </a:xfrm>
          <a:prstGeom prst="rect">
            <a:avLst/>
          </a:prstGeom>
          <a:noFill/>
          <a:ln>
            <a:noFill/>
          </a:ln>
        </p:spPr>
      </p:pic>
    </p:spTree>
    <p:extLst>
      <p:ext uri="{BB962C8B-B14F-4D97-AF65-F5344CB8AC3E}">
        <p14:creationId xmlns:p14="http://schemas.microsoft.com/office/powerpoint/2010/main" val="13265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D070-41BD-E8AE-C21E-604CFFFC5B58}"/>
              </a:ext>
            </a:extLst>
          </p:cNvPr>
          <p:cNvSpPr>
            <a:spLocks noGrp="1"/>
          </p:cNvSpPr>
          <p:nvPr>
            <p:ph type="title"/>
          </p:nvPr>
        </p:nvSpPr>
        <p:spPr>
          <a:xfrm>
            <a:off x="838200" y="365126"/>
            <a:ext cx="10515600" cy="1269710"/>
          </a:xfrm>
        </p:spPr>
        <p:txBody>
          <a:bodyPr>
            <a:normAutofit fontScale="90000"/>
          </a:bodyPr>
          <a:lstStyle/>
          <a:p>
            <a:r>
              <a:rPr lang="en-US" dirty="0">
                <a:effectLst/>
                <a:cs typeface="Arial" panose="020B0604020202020204" pitchFamily="34" charset="0"/>
              </a:rPr>
              <a:t>CLC classification of each village at level 1</a:t>
            </a:r>
            <a:br>
              <a:rPr lang="en-US" sz="1800" b="1"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2534507-2BB2-79B3-8E54-E494BF6464C3}"/>
              </a:ext>
            </a:extLst>
          </p:cNvPr>
          <p:cNvSpPr>
            <a:spLocks noGrp="1"/>
          </p:cNvSpPr>
          <p:nvPr>
            <p:ph idx="1"/>
          </p:nvPr>
        </p:nvSpPr>
        <p:spPr>
          <a:xfrm>
            <a:off x="838200" y="1773382"/>
            <a:ext cx="10515600" cy="4403581"/>
          </a:xfrm>
        </p:spPr>
        <p:txBody>
          <a:bodyPr>
            <a:normAutofit/>
          </a:bodyPr>
          <a:lstStyle/>
          <a:p>
            <a:r>
              <a:rPr lang="en-US" sz="1600" dirty="0">
                <a:effectLst/>
                <a:latin typeface="Calibri" panose="020F0502020204030204" pitchFamily="34" charset="0"/>
                <a:ea typeface="Calibri" panose="020F0502020204030204" pitchFamily="34" charset="0"/>
                <a:cs typeface="Arial" panose="020B0604020202020204" pitchFamily="34" charset="0"/>
              </a:rPr>
              <a:t>In this step, clipping the CLC of study area at level 1 using village area of interest was applied and maps were created for all villages in the study area:</a:t>
            </a:r>
          </a:p>
          <a:p>
            <a:pPr lvl="1">
              <a:buFont typeface="Wingdings" panose="05000000000000000000" pitchFamily="2" charset="2"/>
              <a:buChar char="Ø"/>
            </a:pPr>
            <a:r>
              <a:rPr lang="en-US" sz="1600" dirty="0" err="1">
                <a:effectLst/>
                <a:latin typeface="Calibri" panose="020F0502020204030204" pitchFamily="34" charset="0"/>
                <a:ea typeface="Calibri" panose="020F0502020204030204" pitchFamily="34" charset="0"/>
                <a:cs typeface="Arial" panose="020B0604020202020204" pitchFamily="34" charset="0"/>
              </a:rPr>
              <a:t>Aley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err="1">
                <a:effectLst/>
                <a:latin typeface="Calibri" panose="020F0502020204030204" pitchFamily="34" charset="0"/>
                <a:ea typeface="Calibri" panose="020F0502020204030204" pitchFamily="34" charset="0"/>
                <a:cs typeface="Arial" panose="020B0604020202020204" pitchFamily="34" charset="0"/>
              </a:rPr>
              <a:t>Qmatieh</a:t>
            </a:r>
            <a:endParaRPr lang="en-US" sz="1600" dirty="0">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err="1">
                <a:effectLst/>
                <a:latin typeface="Calibri" panose="020F0502020204030204" pitchFamily="34" charset="0"/>
                <a:ea typeface="Calibri" panose="020F0502020204030204" pitchFamily="34" charset="0"/>
                <a:cs typeface="Arial" panose="020B0604020202020204" pitchFamily="34" charset="0"/>
              </a:rPr>
              <a:t>Bmakine</a:t>
            </a:r>
            <a:endParaRPr lang="en-US" sz="1600" dirty="0">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a:effectLst/>
                <a:latin typeface="Calibri" panose="020F0502020204030204" pitchFamily="34" charset="0"/>
                <a:ea typeface="Calibri" panose="020F0502020204030204" pitchFamily="34" charset="0"/>
                <a:cs typeface="Arial" panose="020B0604020202020204" pitchFamily="34" charset="0"/>
              </a:rPr>
              <a:t>Souq Al-</a:t>
            </a:r>
            <a:r>
              <a:rPr lang="en-US" sz="1600" dirty="0" err="1">
                <a:effectLst/>
                <a:latin typeface="Calibri" panose="020F0502020204030204" pitchFamily="34" charset="0"/>
                <a:ea typeface="Calibri" panose="020F0502020204030204" pitchFamily="34" charset="0"/>
                <a:cs typeface="Arial" panose="020B0604020202020204" pitchFamily="34" charset="0"/>
              </a:rPr>
              <a:t>Ghareb</a:t>
            </a:r>
            <a:endParaRPr lang="en-US" sz="1600" dirty="0">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a:effectLst/>
                <a:latin typeface="Calibri" panose="020F0502020204030204" pitchFamily="34" charset="0"/>
                <a:ea typeface="Calibri" panose="020F0502020204030204" pitchFamily="34" charset="0"/>
                <a:cs typeface="Arial" panose="020B0604020202020204" pitchFamily="34" charset="0"/>
              </a:rPr>
              <a:t>Ain-</a:t>
            </a:r>
            <a:r>
              <a:rPr lang="en-US" sz="1600" dirty="0" err="1">
                <a:effectLst/>
                <a:latin typeface="Calibri" panose="020F0502020204030204" pitchFamily="34" charset="0"/>
                <a:ea typeface="Calibri" panose="020F0502020204030204" pitchFamily="34" charset="0"/>
                <a:cs typeface="Arial" panose="020B0604020202020204" pitchFamily="34" charset="0"/>
              </a:rPr>
              <a:t>Remmeneh</a:t>
            </a:r>
            <a:r>
              <a:rPr lang="en-US" sz="16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p>
        </p:txBody>
      </p:sp>
    </p:spTree>
    <p:extLst>
      <p:ext uri="{BB962C8B-B14F-4D97-AF65-F5344CB8AC3E}">
        <p14:creationId xmlns:p14="http://schemas.microsoft.com/office/powerpoint/2010/main" val="14307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6DF5F7-3BBC-D0C3-8755-86DD2E7CEE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582" y="360218"/>
            <a:ext cx="8756073" cy="6151418"/>
          </a:xfrm>
          <a:prstGeom prst="rect">
            <a:avLst/>
          </a:prstGeom>
          <a:noFill/>
          <a:ln>
            <a:noFill/>
          </a:ln>
        </p:spPr>
      </p:pic>
    </p:spTree>
    <p:extLst>
      <p:ext uri="{BB962C8B-B14F-4D97-AF65-F5344CB8AC3E}">
        <p14:creationId xmlns:p14="http://schemas.microsoft.com/office/powerpoint/2010/main" val="373958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D52D66-B3B2-71D5-5860-17D9117084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873" y="623455"/>
            <a:ext cx="9060872" cy="5638799"/>
          </a:xfrm>
          <a:prstGeom prst="rect">
            <a:avLst/>
          </a:prstGeom>
          <a:noFill/>
          <a:ln>
            <a:noFill/>
          </a:ln>
        </p:spPr>
      </p:pic>
    </p:spTree>
    <p:extLst>
      <p:ext uri="{BB962C8B-B14F-4D97-AF65-F5344CB8AC3E}">
        <p14:creationId xmlns:p14="http://schemas.microsoft.com/office/powerpoint/2010/main" val="198188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7050B-9DEA-E1F9-A89C-AE1309D84F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290" y="706582"/>
            <a:ext cx="8825346" cy="5735782"/>
          </a:xfrm>
          <a:prstGeom prst="rect">
            <a:avLst/>
          </a:prstGeom>
          <a:noFill/>
          <a:ln>
            <a:noFill/>
          </a:ln>
        </p:spPr>
      </p:pic>
    </p:spTree>
    <p:extLst>
      <p:ext uri="{BB962C8B-B14F-4D97-AF65-F5344CB8AC3E}">
        <p14:creationId xmlns:p14="http://schemas.microsoft.com/office/powerpoint/2010/main" val="65939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D974B8-2FF1-520C-EBF7-DD1A467499A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382" y="526474"/>
            <a:ext cx="10418618" cy="5902036"/>
          </a:xfrm>
          <a:prstGeom prst="rect">
            <a:avLst/>
          </a:prstGeom>
          <a:noFill/>
          <a:ln>
            <a:noFill/>
          </a:ln>
        </p:spPr>
      </p:pic>
    </p:spTree>
    <p:extLst>
      <p:ext uri="{BB962C8B-B14F-4D97-AF65-F5344CB8AC3E}">
        <p14:creationId xmlns:p14="http://schemas.microsoft.com/office/powerpoint/2010/main" val="192446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77B45-1A3A-09BA-D62F-4110FBD686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415636"/>
            <a:ext cx="9947564" cy="6012873"/>
          </a:xfrm>
          <a:prstGeom prst="rect">
            <a:avLst/>
          </a:prstGeom>
          <a:noFill/>
          <a:ln>
            <a:noFill/>
          </a:ln>
        </p:spPr>
      </p:pic>
    </p:spTree>
    <p:extLst>
      <p:ext uri="{BB962C8B-B14F-4D97-AF65-F5344CB8AC3E}">
        <p14:creationId xmlns:p14="http://schemas.microsoft.com/office/powerpoint/2010/main" val="38268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6878-B2F6-6642-61B4-4726DF534FA0}"/>
              </a:ext>
            </a:extLst>
          </p:cNvPr>
          <p:cNvSpPr>
            <a:spLocks noGrp="1"/>
          </p:cNvSpPr>
          <p:nvPr>
            <p:ph type="title"/>
          </p:nvPr>
        </p:nvSpPr>
        <p:spPr/>
        <p:txBody>
          <a:bodyPr/>
          <a:lstStyle/>
          <a:p>
            <a:r>
              <a:rPr lang="en-US" dirty="0">
                <a:effectLst/>
                <a:cs typeface="Arial" panose="020B0604020202020204" pitchFamily="34" charset="0"/>
              </a:rPr>
              <a:t>Limitation of this study</a:t>
            </a:r>
            <a:br>
              <a:rPr lang="en-US" sz="1800" b="1"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D051CC0-B5A6-3789-B632-7101EEE5FBF5}"/>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major limitation of the study is that the resolution of all the three images is not the same. </a:t>
            </a:r>
          </a:p>
          <a:p>
            <a:r>
              <a:rPr lang="en-US" sz="1800" dirty="0">
                <a:effectLst/>
                <a:latin typeface="Calibri" panose="020F0502020204030204" pitchFamily="34" charset="0"/>
                <a:ea typeface="Calibri" panose="020F0502020204030204" pitchFamily="34" charset="0"/>
                <a:cs typeface="Arial" panose="020B0604020202020204" pitchFamily="34" charset="0"/>
              </a:rPr>
              <a:t>The 2005 image has a resolution of 1m whereas the 2017 and 2022 images have a resolution of 30cm.</a:t>
            </a:r>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Therefore, accuracy of results yielded from 2005 image is less than that from 2017 and 2022 image.</a:t>
            </a:r>
          </a:p>
          <a:p>
            <a:endParaRPr lang="en-US" dirty="0"/>
          </a:p>
        </p:txBody>
      </p:sp>
    </p:spTree>
    <p:extLst>
      <p:ext uri="{BB962C8B-B14F-4D97-AF65-F5344CB8AC3E}">
        <p14:creationId xmlns:p14="http://schemas.microsoft.com/office/powerpoint/2010/main" val="33331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1615-77F6-4D59-FC8B-D535D6987FC5}"/>
              </a:ext>
            </a:extLst>
          </p:cNvPr>
          <p:cNvSpPr>
            <a:spLocks noGrp="1"/>
          </p:cNvSpPr>
          <p:nvPr>
            <p:ph type="title"/>
          </p:nvPr>
        </p:nvSpPr>
        <p:spPr/>
        <p:txBody>
          <a:bodyPr/>
          <a:lstStyle/>
          <a:p>
            <a:r>
              <a:rPr lang="en-US" cap="all" dirty="0">
                <a:effectLst/>
                <a:cs typeface="Arial" panose="020B0604020202020204" pitchFamily="34" charset="0"/>
              </a:rPr>
              <a:t>supervised classification</a:t>
            </a:r>
            <a:br>
              <a:rPr lang="en-US" sz="1800" b="1" cap="all"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56B762F-357D-E46E-6E3C-CF4AE057E87E}"/>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procedure followed by supervised classification is categorizing all pixels in a digital image into different land use / land cover classes.</a:t>
            </a:r>
          </a:p>
          <a:p>
            <a:r>
              <a:rPr lang="en-US" sz="1800" dirty="0">
                <a:effectLst/>
                <a:latin typeface="Calibri" panose="020F0502020204030204" pitchFamily="34" charset="0"/>
                <a:ea typeface="Calibri" panose="020F0502020204030204" pitchFamily="34" charset="0"/>
                <a:cs typeface="Arial" panose="020B0604020202020204" pitchFamily="34" charset="0"/>
              </a:rPr>
              <a:t>Depending on the interaction between computer and interpreter during classification process.</a:t>
            </a:r>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ea typeface="Times New Roman" panose="02020603050405020304" pitchFamily="18" charset="0"/>
                <a:cs typeface="Arial" panose="020B0604020202020204" pitchFamily="34" charset="0"/>
              </a:rPr>
              <a:t>Using this method, an image is classified using spectral signatures (i.e., reflectance values) obtained from training samples (polygons that represent distinct sample areas of the different land cover types to be classified)</a:t>
            </a:r>
            <a:endParaRPr lang="en-US"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74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6F2D4-2B66-CF4A-2316-13460DCC04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2327" y="484909"/>
            <a:ext cx="9809018" cy="5915891"/>
          </a:xfrm>
          <a:prstGeom prst="rect">
            <a:avLst/>
          </a:prstGeom>
          <a:noFill/>
          <a:ln>
            <a:noFill/>
          </a:ln>
        </p:spPr>
      </p:pic>
    </p:spTree>
    <p:extLst>
      <p:ext uri="{BB962C8B-B14F-4D97-AF65-F5344CB8AC3E}">
        <p14:creationId xmlns:p14="http://schemas.microsoft.com/office/powerpoint/2010/main" val="35619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8686-DEEE-7077-3580-E315AF789DF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8A2B6CD-8057-29F3-900C-8ED865790B1C}"/>
              </a:ext>
            </a:extLst>
          </p:cNvPr>
          <p:cNvSpPr>
            <a:spLocks noGrp="1"/>
          </p:cNvSpPr>
          <p:nvPr>
            <p:ph idx="1"/>
          </p:nvPr>
        </p:nvSpPr>
        <p:spPr/>
        <p:txBody>
          <a:bodyPr/>
          <a:lstStyle/>
          <a:p>
            <a:r>
              <a:rPr lang="en-US" dirty="0"/>
              <a:t>Background and overview</a:t>
            </a:r>
          </a:p>
          <a:p>
            <a:r>
              <a:rPr lang="en-US" dirty="0"/>
              <a:t>Objective</a:t>
            </a:r>
          </a:p>
          <a:p>
            <a:r>
              <a:rPr lang="en-US" dirty="0"/>
              <a:t>Methodology</a:t>
            </a:r>
          </a:p>
          <a:p>
            <a:r>
              <a:rPr lang="en-US" dirty="0"/>
              <a:t>Statistical Analysis</a:t>
            </a:r>
          </a:p>
          <a:p>
            <a:r>
              <a:rPr lang="en-US" dirty="0"/>
              <a:t>Results and Discussions</a:t>
            </a:r>
          </a:p>
          <a:p>
            <a:r>
              <a:rPr lang="en-US" dirty="0"/>
              <a:t>Conclusion</a:t>
            </a:r>
          </a:p>
        </p:txBody>
      </p:sp>
    </p:spTree>
    <p:extLst>
      <p:ext uri="{BB962C8B-B14F-4D97-AF65-F5344CB8AC3E}">
        <p14:creationId xmlns:p14="http://schemas.microsoft.com/office/powerpoint/2010/main" val="382748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EFD1-8E5C-AD82-CAD4-6D499EA52AFE}"/>
              </a:ext>
            </a:extLst>
          </p:cNvPr>
          <p:cNvSpPr>
            <a:spLocks noGrp="1"/>
          </p:cNvSpPr>
          <p:nvPr>
            <p:ph type="title"/>
          </p:nvPr>
        </p:nvSpPr>
        <p:spPr>
          <a:xfrm>
            <a:off x="838200" y="365125"/>
            <a:ext cx="10515600" cy="1671493"/>
          </a:xfrm>
        </p:spPr>
        <p:txBody>
          <a:bodyPr>
            <a:normAutofit fontScale="90000"/>
          </a:bodyPr>
          <a:lstStyle/>
          <a:p>
            <a:r>
              <a:rPr lang="en-US" cap="all" dirty="0">
                <a:effectLst/>
                <a:cs typeface="Arial" panose="020B0604020202020204" pitchFamily="34" charset="0"/>
              </a:rPr>
              <a:t>LUC comparison between Corine and supervised classification</a:t>
            </a:r>
            <a:br>
              <a:rPr lang="en-US" sz="1800" b="1" cap="all"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EC49ECA-D79A-8541-09EB-34ACFEF055C0}"/>
              </a:ext>
            </a:extLst>
          </p:cNvPr>
          <p:cNvSpPr>
            <a:spLocks noGrp="1"/>
          </p:cNvSpPr>
          <p:nvPr>
            <p:ph idx="1"/>
          </p:nvPr>
        </p:nvSpPr>
        <p:spPr>
          <a:xfrm>
            <a:off x="838200" y="2382981"/>
            <a:ext cx="10515600" cy="3793981"/>
          </a:xfrm>
        </p:spPr>
        <p:txBody>
          <a:bodyPr/>
          <a:lstStyle/>
          <a:p>
            <a:r>
              <a:rPr lang="en-US" sz="1800" dirty="0">
                <a:latin typeface="Calibri" panose="020F0502020204030204" pitchFamily="34" charset="0"/>
                <a:ea typeface="Calibri" panose="020F0502020204030204" pitchFamily="34" charset="0"/>
                <a:cs typeface="Arial" panose="020B0604020202020204" pitchFamily="34" charset="0"/>
              </a:rPr>
              <a:t>A</a:t>
            </a:r>
            <a:r>
              <a:rPr lang="en-US" sz="1800" dirty="0">
                <a:effectLst/>
                <a:latin typeface="Calibri" panose="020F0502020204030204" pitchFamily="34" charset="0"/>
                <a:ea typeface="Calibri" panose="020F0502020204030204" pitchFamily="34" charset="0"/>
                <a:cs typeface="Arial" panose="020B0604020202020204" pitchFamily="34" charset="0"/>
              </a:rPr>
              <a:t> translation method was applied to CLC maps created at level 4 to transform them into level 1.</a:t>
            </a:r>
          </a:p>
          <a:p>
            <a:r>
              <a:rPr lang="en-US" sz="1800" dirty="0">
                <a:effectLst/>
                <a:latin typeface="Calibri" panose="020F0502020204030204" pitchFamily="34" charset="0"/>
                <a:ea typeface="Calibri" panose="020F0502020204030204" pitchFamily="34" charset="0"/>
                <a:cs typeface="Arial" panose="020B0604020202020204" pitchFamily="34" charset="0"/>
              </a:rPr>
              <a:t>This method was done using dissolving and editing tool in order to match the classes with the LUC supervised maps.</a:t>
            </a:r>
          </a:p>
          <a:p>
            <a:r>
              <a:rPr lang="en-US" sz="1800" dirty="0">
                <a:effectLst/>
                <a:latin typeface="Calibri" panose="020F0502020204030204" pitchFamily="34" charset="0"/>
                <a:ea typeface="Calibri" panose="020F0502020204030204" pitchFamily="34" charset="0"/>
                <a:cs typeface="Arial" panose="020B0604020202020204" pitchFamily="34" charset="0"/>
              </a:rPr>
              <a:t>Finally, results were extracted for both systems and compared using tables and graphs.</a:t>
            </a:r>
          </a:p>
          <a:p>
            <a:endParaRPr lang="en-US" dirty="0"/>
          </a:p>
        </p:txBody>
      </p:sp>
    </p:spTree>
    <p:extLst>
      <p:ext uri="{BB962C8B-B14F-4D97-AF65-F5344CB8AC3E}">
        <p14:creationId xmlns:p14="http://schemas.microsoft.com/office/powerpoint/2010/main" val="270032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23F-E29C-D8E5-DC28-B00E09D77062}"/>
              </a:ext>
            </a:extLst>
          </p:cNvPr>
          <p:cNvSpPr>
            <a:spLocks noGrp="1"/>
          </p:cNvSpPr>
          <p:nvPr>
            <p:ph type="title"/>
          </p:nvPr>
        </p:nvSpPr>
        <p:spPr/>
        <p:txBody>
          <a:bodyPr/>
          <a:lstStyle/>
          <a:p>
            <a:r>
              <a:rPr lang="en-US" kern="0" cap="all" dirty="0">
                <a:solidFill>
                  <a:srgbClr val="000000"/>
                </a:solidFill>
                <a:effectLst/>
                <a:cs typeface="Arial" panose="020B0604020202020204" pitchFamily="34" charset="0"/>
              </a:rPr>
              <a:t>results and discussion</a:t>
            </a:r>
            <a:br>
              <a:rPr lang="en-US" sz="1800" b="1" kern="0" cap="all" dirty="0">
                <a:solidFill>
                  <a:srgbClr val="000000"/>
                </a:solidFill>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115EDD1-EC45-0184-11BC-F71259EE1C81}"/>
              </a:ext>
            </a:extLst>
          </p:cNvPr>
          <p:cNvSpPr>
            <a:spLocks noGrp="1"/>
          </p:cNvSpPr>
          <p:nvPr>
            <p:ph idx="1"/>
          </p:nvPr>
        </p:nvSpPr>
        <p:spPr/>
        <p:txBody>
          <a:bodyPr/>
          <a:lstStyle/>
          <a:p>
            <a:r>
              <a:rPr lang="en-US" sz="1800" b="1" cap="all" dirty="0">
                <a:effectLst/>
                <a:latin typeface="Arial" panose="020B0604020202020204" pitchFamily="34" charset="0"/>
                <a:cs typeface="Arial" panose="020B0604020202020204" pitchFamily="34" charset="0"/>
              </a:rPr>
              <a:t>study area</a:t>
            </a:r>
          </a:p>
          <a:p>
            <a:pPr lvl="1">
              <a:buFont typeface="Wingdings" panose="05000000000000000000" pitchFamily="2" charset="2"/>
              <a:buChar char="Ø"/>
            </a:pPr>
            <a:r>
              <a:rPr lang="en-US" sz="1800" dirty="0">
                <a:effectLst/>
                <a:ea typeface="Calibri" panose="020F0502020204030204" pitchFamily="34" charset="0"/>
                <a:cs typeface="Arial" panose="020B0604020202020204" pitchFamily="34" charset="0"/>
              </a:rPr>
              <a:t>The study area chosen for testing purpose lies between </a:t>
            </a:r>
            <a:r>
              <a:rPr lang="en-US" sz="1800" dirty="0"/>
              <a:t>33 48’ 31” to 33 49’ 36” N and longitude 35 37’ 39” to 35 43’ 33” E.</a:t>
            </a:r>
            <a:endParaRPr lang="en-US" sz="1800" dirty="0">
              <a:effectLst/>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800" dirty="0">
                <a:effectLst/>
                <a:ea typeface="Calibri" panose="020F0502020204030204" pitchFamily="34" charset="0"/>
                <a:cs typeface="Arial" panose="020B0604020202020204" pitchFamily="34" charset="0"/>
              </a:rPr>
              <a:t>It is a part of Mount-Lebanon area which includes the villages of </a:t>
            </a:r>
            <a:r>
              <a:rPr lang="en-US" sz="1800" dirty="0" err="1">
                <a:effectLst/>
                <a:ea typeface="Calibri" panose="020F0502020204030204" pitchFamily="34" charset="0"/>
                <a:cs typeface="Arial" panose="020B0604020202020204" pitchFamily="34" charset="0"/>
              </a:rPr>
              <a:t>Aley</a:t>
            </a:r>
            <a:r>
              <a:rPr lang="en-US" sz="1800" dirty="0">
                <a:effectLst/>
                <a:ea typeface="Calibri" panose="020F0502020204030204" pitchFamily="34" charset="0"/>
                <a:cs typeface="Arial" panose="020B0604020202020204" pitchFamily="34" charset="0"/>
              </a:rPr>
              <a:t>, Souq Al-</a:t>
            </a:r>
            <a:r>
              <a:rPr lang="en-US" sz="1800" dirty="0" err="1">
                <a:effectLst/>
                <a:ea typeface="Calibri" panose="020F0502020204030204" pitchFamily="34" charset="0"/>
                <a:cs typeface="Arial" panose="020B0604020202020204" pitchFamily="34" charset="0"/>
              </a:rPr>
              <a:t>Ghareb</a:t>
            </a:r>
            <a:r>
              <a:rPr lang="en-US" sz="1800" dirty="0">
                <a:effectLst/>
                <a:ea typeface="Calibri" panose="020F0502020204030204" pitchFamily="34" charset="0"/>
                <a:cs typeface="Arial" panose="020B0604020202020204" pitchFamily="34" charset="0"/>
              </a:rPr>
              <a:t>, </a:t>
            </a:r>
            <a:r>
              <a:rPr lang="en-US" sz="1800" dirty="0" err="1">
                <a:effectLst/>
                <a:ea typeface="Calibri" panose="020F0502020204030204" pitchFamily="34" charset="0"/>
                <a:cs typeface="Arial" panose="020B0604020202020204" pitchFamily="34" charset="0"/>
              </a:rPr>
              <a:t>Qmatieh</a:t>
            </a:r>
            <a:r>
              <a:rPr lang="en-US" sz="1800" dirty="0">
                <a:effectLst/>
                <a:ea typeface="Calibri" panose="020F0502020204030204" pitchFamily="34" charset="0"/>
                <a:cs typeface="Arial" panose="020B0604020202020204" pitchFamily="34" charset="0"/>
              </a:rPr>
              <a:t>, and </a:t>
            </a:r>
            <a:r>
              <a:rPr lang="en-US" sz="1800" dirty="0" err="1">
                <a:effectLst/>
                <a:ea typeface="Calibri" panose="020F0502020204030204" pitchFamily="34" charset="0"/>
                <a:cs typeface="Arial" panose="020B0604020202020204" pitchFamily="34" charset="0"/>
              </a:rPr>
              <a:t>Bmakine</a:t>
            </a:r>
            <a:r>
              <a:rPr lang="en-US" sz="1800" dirty="0">
                <a:ea typeface="Calibri" panose="020F0502020204030204" pitchFamily="34" charset="0"/>
                <a:cs typeface="Arial" panose="020B0604020202020204" pitchFamily="34" charset="0"/>
              </a:rPr>
              <a:t>.</a:t>
            </a:r>
          </a:p>
          <a:p>
            <a:pPr lvl="1">
              <a:buFont typeface="Wingdings" panose="05000000000000000000" pitchFamily="2" charset="2"/>
              <a:buChar char="Ø"/>
            </a:pPr>
            <a:r>
              <a:rPr lang="en-US" sz="1800" dirty="0">
                <a:effectLst/>
                <a:ea typeface="Times New Roman" panose="02020603050405020304" pitchFamily="18" charset="0"/>
                <a:cs typeface="Arial" panose="020B0604020202020204" pitchFamily="34" charset="0"/>
              </a:rPr>
              <a:t>These villages are almost 23 km away from Beirut city and the average elevation is 650m above mean sea level.</a:t>
            </a:r>
          </a:p>
          <a:p>
            <a:pPr marL="457200" lvl="1" indent="0">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457200" lvl="1" indent="0">
              <a:buNone/>
            </a:pPr>
            <a:endParaRPr lang="en-US" dirty="0"/>
          </a:p>
        </p:txBody>
      </p:sp>
    </p:spTree>
    <p:extLst>
      <p:ext uri="{BB962C8B-B14F-4D97-AF65-F5344CB8AC3E}">
        <p14:creationId xmlns:p14="http://schemas.microsoft.com/office/powerpoint/2010/main" val="271111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7BCB61-4E44-EAC6-BB14-FABB99D6F8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2436" y="325582"/>
            <a:ext cx="9227128" cy="6206836"/>
          </a:xfrm>
          <a:prstGeom prst="rect">
            <a:avLst/>
          </a:prstGeom>
          <a:noFill/>
          <a:ln>
            <a:noFill/>
          </a:ln>
        </p:spPr>
      </p:pic>
    </p:spTree>
    <p:extLst>
      <p:ext uri="{BB962C8B-B14F-4D97-AF65-F5344CB8AC3E}">
        <p14:creationId xmlns:p14="http://schemas.microsoft.com/office/powerpoint/2010/main" val="381300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DC57-ECA6-942C-C09E-5C6C381A2A7F}"/>
              </a:ext>
            </a:extLst>
          </p:cNvPr>
          <p:cNvSpPr>
            <a:spLocks noGrp="1"/>
          </p:cNvSpPr>
          <p:nvPr>
            <p:ph type="title"/>
          </p:nvPr>
        </p:nvSpPr>
        <p:spPr>
          <a:xfrm>
            <a:off x="838200" y="365125"/>
            <a:ext cx="10515600" cy="1573718"/>
          </a:xfrm>
        </p:spPr>
        <p:txBody>
          <a:bodyPr>
            <a:normAutofit fontScale="90000"/>
          </a:bodyPr>
          <a:lstStyle/>
          <a:p>
            <a:r>
              <a:rPr lang="en-US" sz="4200" b="1" cap="all" dirty="0">
                <a:effectLst/>
                <a:cs typeface="Arial" panose="020B0604020202020204" pitchFamily="34" charset="0"/>
              </a:rPr>
              <a:t>LUCC results using Corine classification at level 4 </a:t>
            </a:r>
            <a:br>
              <a:rPr lang="en-US" sz="1800" b="1" cap="all" dirty="0">
                <a:effectLst/>
                <a:latin typeface="Arial" panose="020B0604020202020204" pitchFamily="34" charset="0"/>
                <a:cs typeface="Arial" panose="020B0604020202020204" pitchFamily="34" charset="0"/>
              </a:rPr>
            </a:br>
            <a:endParaRPr lang="en-US" dirty="0"/>
          </a:p>
        </p:txBody>
      </p:sp>
      <p:graphicFrame>
        <p:nvGraphicFramePr>
          <p:cNvPr id="6" name="Content Placeholder 5">
            <a:extLst>
              <a:ext uri="{FF2B5EF4-FFF2-40B4-BE49-F238E27FC236}">
                <a16:creationId xmlns:a16="http://schemas.microsoft.com/office/drawing/2014/main" id="{1407C184-52C3-BB3C-C684-0267E7E07F7C}"/>
              </a:ext>
            </a:extLst>
          </p:cNvPr>
          <p:cNvGraphicFramePr>
            <a:graphicFrameLocks noGrp="1"/>
          </p:cNvGraphicFramePr>
          <p:nvPr>
            <p:ph idx="1"/>
            <p:extLst>
              <p:ext uri="{D42A27DB-BD31-4B8C-83A1-F6EECF244321}">
                <p14:modId xmlns:p14="http://schemas.microsoft.com/office/powerpoint/2010/main" val="77401500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12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D72EA-2D95-7496-72FA-9CD5A7C1F6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563" y="533400"/>
            <a:ext cx="9822873" cy="5791200"/>
          </a:xfrm>
          <a:prstGeom prst="rect">
            <a:avLst/>
          </a:prstGeom>
          <a:noFill/>
          <a:ln>
            <a:noFill/>
          </a:ln>
        </p:spPr>
      </p:pic>
    </p:spTree>
    <p:extLst>
      <p:ext uri="{BB962C8B-B14F-4D97-AF65-F5344CB8AC3E}">
        <p14:creationId xmlns:p14="http://schemas.microsoft.com/office/powerpoint/2010/main" val="348405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F5169E9-FD81-B3B6-3964-7A758A1C59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519" y="734291"/>
            <a:ext cx="10478962" cy="5375564"/>
          </a:xfrm>
          <a:prstGeom prst="rect">
            <a:avLst/>
          </a:prstGeom>
          <a:noFill/>
          <a:ln>
            <a:noFill/>
          </a:ln>
        </p:spPr>
      </p:pic>
    </p:spTree>
    <p:extLst>
      <p:ext uri="{BB962C8B-B14F-4D97-AF65-F5344CB8AC3E}">
        <p14:creationId xmlns:p14="http://schemas.microsoft.com/office/powerpoint/2010/main" val="2290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6D75-3E64-37D2-1881-E3F4C8414FEE}"/>
              </a:ext>
            </a:extLst>
          </p:cNvPr>
          <p:cNvSpPr>
            <a:spLocks noGrp="1"/>
          </p:cNvSpPr>
          <p:nvPr>
            <p:ph type="title"/>
          </p:nvPr>
        </p:nvSpPr>
        <p:spPr>
          <a:xfrm>
            <a:off x="838200" y="500931"/>
            <a:ext cx="10515600" cy="1645006"/>
          </a:xfrm>
        </p:spPr>
        <p:txBody>
          <a:bodyPr>
            <a:normAutofit fontScale="90000"/>
          </a:bodyPr>
          <a:lstStyle/>
          <a:p>
            <a:r>
              <a:rPr lang="en-US" cap="all" dirty="0">
                <a:effectLst/>
                <a:cs typeface="Arial" panose="020B0604020202020204" pitchFamily="34" charset="0"/>
              </a:rPr>
              <a:t>LUCC results using Corine classification at level 1</a:t>
            </a:r>
            <a:br>
              <a:rPr lang="en-US" sz="1800" b="1" cap="all" dirty="0">
                <a:effectLst/>
                <a:latin typeface="Arial" panose="020B0604020202020204" pitchFamily="34" charset="0"/>
                <a:cs typeface="Arial" panose="020B0604020202020204" pitchFamily="34" charset="0"/>
              </a:rPr>
            </a:br>
            <a:endParaRPr lang="en-US" dirty="0"/>
          </a:p>
        </p:txBody>
      </p:sp>
      <p:sp>
        <p:nvSpPr>
          <p:cNvPr id="6" name="Rectangle 4">
            <a:extLst>
              <a:ext uri="{FF2B5EF4-FFF2-40B4-BE49-F238E27FC236}">
                <a16:creationId xmlns:a16="http://schemas.microsoft.com/office/drawing/2014/main" id="{3CEB483E-ED50-E51B-96B1-852C909C19A6}"/>
              </a:ext>
            </a:extLst>
          </p:cNvPr>
          <p:cNvSpPr>
            <a:spLocks noChangeArrowheads="1"/>
          </p:cNvSpPr>
          <p:nvPr/>
        </p:nvSpPr>
        <p:spPr bwMode="auto">
          <a:xfrm flipV="1">
            <a:off x="4362695" y="3447595"/>
            <a:ext cx="121086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3D1E4C3A-4068-09FC-4036-79E5E79DB224}"/>
              </a:ext>
            </a:extLst>
          </p:cNvPr>
          <p:cNvGraphicFramePr>
            <a:graphicFrameLocks noChangeAspect="1"/>
          </p:cNvGraphicFramePr>
          <p:nvPr>
            <p:extLst>
              <p:ext uri="{D42A27DB-BD31-4B8C-83A1-F6EECF244321}">
                <p14:modId xmlns:p14="http://schemas.microsoft.com/office/powerpoint/2010/main" val="151049084"/>
              </p:ext>
            </p:extLst>
          </p:nvPr>
        </p:nvGraphicFramePr>
        <p:xfrm>
          <a:off x="1336971" y="2825668"/>
          <a:ext cx="9518057" cy="3038104"/>
        </p:xfrm>
        <a:graphic>
          <a:graphicData uri="http://schemas.openxmlformats.org/presentationml/2006/ole">
            <mc:AlternateContent xmlns:mc="http://schemas.openxmlformats.org/markup-compatibility/2006">
              <mc:Choice xmlns:v="urn:schemas-microsoft-com:vml" Requires="v">
                <p:oleObj spid="_x0000_s1026" name="Worksheet" r:id="rId3" imgW="5648503" imgH="1162136" progId="Excel.Sheet.12">
                  <p:embed/>
                </p:oleObj>
              </mc:Choice>
              <mc:Fallback>
                <p:oleObj name="Worksheet" r:id="rId3" imgW="5648503" imgH="1162136" progId="Excel.Shee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971" y="2825668"/>
                        <a:ext cx="9518057" cy="3038104"/>
                      </a:xfrm>
                      <a:prstGeom prst="rect">
                        <a:avLst/>
                      </a:prstGeom>
                      <a:noFill/>
                    </p:spPr>
                  </p:pic>
                </p:oleObj>
              </mc:Fallback>
            </mc:AlternateContent>
          </a:graphicData>
        </a:graphic>
      </p:graphicFrame>
    </p:spTree>
    <p:extLst>
      <p:ext uri="{BB962C8B-B14F-4D97-AF65-F5344CB8AC3E}">
        <p14:creationId xmlns:p14="http://schemas.microsoft.com/office/powerpoint/2010/main" val="173046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9B82CE7-C215-2C96-18EE-EE3BC46C4ADF}"/>
              </a:ext>
            </a:extLst>
          </p:cNvPr>
          <p:cNvGraphicFramePr/>
          <p:nvPr>
            <p:extLst>
              <p:ext uri="{D42A27DB-BD31-4B8C-83A1-F6EECF244321}">
                <p14:modId xmlns:p14="http://schemas.microsoft.com/office/powerpoint/2010/main" val="2320866669"/>
              </p:ext>
            </p:extLst>
          </p:nvPr>
        </p:nvGraphicFramePr>
        <p:xfrm>
          <a:off x="429491" y="568037"/>
          <a:ext cx="11333018" cy="60544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404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211A7F-EC68-1A6D-B499-15C7A69092F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327" y="471055"/>
            <a:ext cx="11028218" cy="5860471"/>
          </a:xfrm>
          <a:prstGeom prst="rect">
            <a:avLst/>
          </a:prstGeom>
          <a:noFill/>
          <a:ln>
            <a:noFill/>
          </a:ln>
        </p:spPr>
      </p:pic>
    </p:spTree>
    <p:extLst>
      <p:ext uri="{BB962C8B-B14F-4D97-AF65-F5344CB8AC3E}">
        <p14:creationId xmlns:p14="http://schemas.microsoft.com/office/powerpoint/2010/main" val="6248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0F7-C9CB-BE32-C3A8-BC5B3FE500FA}"/>
              </a:ext>
            </a:extLst>
          </p:cNvPr>
          <p:cNvSpPr>
            <a:spLocks noGrp="1"/>
          </p:cNvSpPr>
          <p:nvPr>
            <p:ph type="title"/>
          </p:nvPr>
        </p:nvSpPr>
        <p:spPr/>
        <p:txBody>
          <a:bodyPr/>
          <a:lstStyle/>
          <a:p>
            <a:r>
              <a:rPr lang="en-US" dirty="0">
                <a:effectLst/>
                <a:cs typeface="Arial" panose="020B0604020202020204" pitchFamily="34" charset="0"/>
              </a:rPr>
              <a:t>LUCC RESULTS OF EACH VILLAGE</a:t>
            </a:r>
            <a:br>
              <a:rPr lang="en-US" sz="1800" b="1" dirty="0">
                <a:effectLst/>
                <a:latin typeface="Arial" panose="020B0604020202020204" pitchFamily="34" charset="0"/>
                <a:cs typeface="Arial" panose="020B0604020202020204" pitchFamily="34" charset="0"/>
              </a:rPr>
            </a:br>
            <a:endParaRPr lang="en-US" dirty="0"/>
          </a:p>
        </p:txBody>
      </p:sp>
      <p:graphicFrame>
        <p:nvGraphicFramePr>
          <p:cNvPr id="4" name="Chart 3">
            <a:extLst>
              <a:ext uri="{FF2B5EF4-FFF2-40B4-BE49-F238E27FC236}">
                <a16:creationId xmlns:a16="http://schemas.microsoft.com/office/drawing/2014/main" id="{AC15AC0F-B963-D7F8-23C7-D7D573AF2424}"/>
              </a:ext>
            </a:extLst>
          </p:cNvPr>
          <p:cNvGraphicFramePr>
            <a:graphicFrameLocks/>
          </p:cNvGraphicFramePr>
          <p:nvPr>
            <p:extLst>
              <p:ext uri="{D42A27DB-BD31-4B8C-83A1-F6EECF244321}">
                <p14:modId xmlns:p14="http://schemas.microsoft.com/office/powerpoint/2010/main" val="2607732814"/>
              </p:ext>
            </p:extLst>
          </p:nvPr>
        </p:nvGraphicFramePr>
        <p:xfrm>
          <a:off x="838200" y="1690689"/>
          <a:ext cx="10515600" cy="47972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61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B2F7-2BC5-6E47-73B0-277ED742CC6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7791410B-09E8-76A4-4AF4-0C2CD3EE99BB}"/>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Monitoring and detecting the changes of land use and land cover of the earth’s surface is extremely important to achieve and maintain continual and precise information about study area for any kinds of planning of the development.</a:t>
            </a:r>
          </a:p>
          <a:p>
            <a:r>
              <a:rPr lang="en-US" sz="1800" dirty="0">
                <a:effectLst/>
                <a:latin typeface="Calibri" panose="020F0502020204030204" pitchFamily="34" charset="0"/>
                <a:ea typeface="Calibri" panose="020F0502020204030204" pitchFamily="34" charset="0"/>
                <a:cs typeface="Arial" panose="020B0604020202020204" pitchFamily="34" charset="0"/>
              </a:rPr>
              <a:t>Geographic information system (GIS) and remote sensing technologies have shown their great capabilities to solve the study issues like land use and land cover changes.</a:t>
            </a:r>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The aim of this thesis is to produce data in form of maps and statistics of land use and land cover of Mount-Lebanon Area </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Aley</a:t>
            </a:r>
            <a:r>
              <a:rPr lang="en-US" sz="1800" dirty="0">
                <a:effectLst/>
                <a:latin typeface="Times New Roman" panose="02020603050405020304" pitchFamily="18" charset="0"/>
                <a:ea typeface="Calibri" panose="020F0502020204030204" pitchFamily="34" charset="0"/>
              </a:rPr>
              <a:t>, Souk Al-</a:t>
            </a:r>
            <a:r>
              <a:rPr lang="en-US" sz="1800" dirty="0" err="1">
                <a:effectLst/>
                <a:latin typeface="Times New Roman" panose="02020603050405020304" pitchFamily="18" charset="0"/>
                <a:ea typeface="Calibri" panose="020F0502020204030204" pitchFamily="34" charset="0"/>
              </a:rPr>
              <a:t>Ghareb</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Bmakine</a:t>
            </a:r>
            <a:r>
              <a:rPr lang="en-US" sz="1800" dirty="0">
                <a:effectLst/>
                <a:latin typeface="Times New Roman" panose="02020603050405020304" pitchFamily="18" charset="0"/>
                <a:ea typeface="Calibri" panose="020F0502020204030204" pitchFamily="34" charset="0"/>
              </a:rPr>
              <a:t>, Ain-</a:t>
            </a:r>
            <a:r>
              <a:rPr lang="en-US" sz="1800" dirty="0" err="1">
                <a:effectLst/>
                <a:latin typeface="Times New Roman" panose="02020603050405020304" pitchFamily="18" charset="0"/>
                <a:ea typeface="Calibri" panose="020F0502020204030204" pitchFamily="34" charset="0"/>
              </a:rPr>
              <a:t>Remmeneh</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Qmatieh</a:t>
            </a:r>
            <a:r>
              <a:rPr lang="en-US" sz="1800" dirty="0">
                <a:effectLst/>
                <a:latin typeface="Times New Roman" panose="02020603050405020304" pitchFamily="18" charset="0"/>
                <a:ea typeface="Calibri" panose="020F0502020204030204" pitchFamily="34" charset="0"/>
              </a:rPr>
              <a:t>) over 18 years period (2005-2022) </a:t>
            </a:r>
            <a:r>
              <a:rPr lang="en-US" sz="1800" dirty="0">
                <a:effectLst/>
                <a:latin typeface="Calibri" panose="020F0502020204030204" pitchFamily="34" charset="0"/>
                <a:ea typeface="Calibri" panose="020F0502020204030204" pitchFamily="34" charset="0"/>
                <a:cs typeface="Arial" panose="020B0604020202020204" pitchFamily="34" charset="0"/>
              </a:rPr>
              <a:t>to monitor the possible changes that may occur particularly in urban or built-up land, agricultural land and forestry Land.</a:t>
            </a: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In this study, CORINE classification and supervised classification were the major classifications approach to provide classified maps, and four land use and land cover categories were identified and mapped.</a:t>
            </a:r>
          </a:p>
          <a:p>
            <a:pPr marL="0" indent="0">
              <a:buNone/>
            </a:pPr>
            <a:endParaRPr lang="en-US" dirty="0"/>
          </a:p>
        </p:txBody>
      </p:sp>
    </p:spTree>
    <p:extLst>
      <p:ext uri="{BB962C8B-B14F-4D97-AF65-F5344CB8AC3E}">
        <p14:creationId xmlns:p14="http://schemas.microsoft.com/office/powerpoint/2010/main" val="1909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6996A60-34D8-0021-E18A-1EB698F052D9}"/>
              </a:ext>
            </a:extLst>
          </p:cNvPr>
          <p:cNvGraphicFramePr>
            <a:graphicFrameLocks/>
          </p:cNvGraphicFramePr>
          <p:nvPr>
            <p:extLst>
              <p:ext uri="{D42A27DB-BD31-4B8C-83A1-F6EECF244321}">
                <p14:modId xmlns:p14="http://schemas.microsoft.com/office/powerpoint/2010/main" val="2978148802"/>
              </p:ext>
            </p:extLst>
          </p:nvPr>
        </p:nvGraphicFramePr>
        <p:xfrm>
          <a:off x="1025235" y="457201"/>
          <a:ext cx="10543309" cy="60821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014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840D1C4-4C22-31C3-42FB-E8C6C647E9D5}"/>
              </a:ext>
            </a:extLst>
          </p:cNvPr>
          <p:cNvGraphicFramePr>
            <a:graphicFrameLocks/>
          </p:cNvGraphicFramePr>
          <p:nvPr>
            <p:extLst>
              <p:ext uri="{D42A27DB-BD31-4B8C-83A1-F6EECF244321}">
                <p14:modId xmlns:p14="http://schemas.microsoft.com/office/powerpoint/2010/main" val="3639234460"/>
              </p:ext>
            </p:extLst>
          </p:nvPr>
        </p:nvGraphicFramePr>
        <p:xfrm>
          <a:off x="789709" y="374073"/>
          <a:ext cx="10834255" cy="61098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32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A5554D8-3B2D-09FC-9CF2-C0F914338B3B}"/>
              </a:ext>
            </a:extLst>
          </p:cNvPr>
          <p:cNvGraphicFramePr>
            <a:graphicFrameLocks/>
          </p:cNvGraphicFramePr>
          <p:nvPr>
            <p:extLst>
              <p:ext uri="{D42A27DB-BD31-4B8C-83A1-F6EECF244321}">
                <p14:modId xmlns:p14="http://schemas.microsoft.com/office/powerpoint/2010/main" val="1858076010"/>
              </p:ext>
            </p:extLst>
          </p:nvPr>
        </p:nvGraphicFramePr>
        <p:xfrm>
          <a:off x="568035" y="484909"/>
          <a:ext cx="11305309" cy="59574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5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475AE-2B60-D29F-C5D4-D79AEFBA8E41}"/>
              </a:ext>
            </a:extLst>
          </p:cNvPr>
          <p:cNvSpPr>
            <a:spLocks noGrp="1"/>
          </p:cNvSpPr>
          <p:nvPr>
            <p:ph type="title"/>
          </p:nvPr>
        </p:nvSpPr>
        <p:spPr>
          <a:xfrm>
            <a:off x="838200" y="365125"/>
            <a:ext cx="10515600" cy="1574511"/>
          </a:xfrm>
        </p:spPr>
        <p:txBody>
          <a:bodyPr>
            <a:normAutofit fontScale="90000"/>
          </a:bodyPr>
          <a:lstStyle/>
          <a:p>
            <a:r>
              <a:rPr lang="en-US" cap="all" dirty="0" err="1">
                <a:effectLst/>
                <a:cs typeface="Arial" panose="020B0604020202020204" pitchFamily="34" charset="0"/>
              </a:rPr>
              <a:t>lucc</a:t>
            </a:r>
            <a:r>
              <a:rPr lang="en-US" cap="all" dirty="0">
                <a:effectLst/>
                <a:cs typeface="Arial" panose="020B0604020202020204" pitchFamily="34" charset="0"/>
              </a:rPr>
              <a:t> results using supervised classification at level 1</a:t>
            </a:r>
            <a:br>
              <a:rPr lang="en-US" sz="1800" b="1" cap="all" dirty="0">
                <a:effectLst/>
                <a:latin typeface="Arial" panose="020B0604020202020204" pitchFamily="34" charset="0"/>
                <a:cs typeface="Arial" panose="020B0604020202020204" pitchFamily="34" charset="0"/>
              </a:rPr>
            </a:br>
            <a:endParaRPr lang="en-US" dirty="0"/>
          </a:p>
        </p:txBody>
      </p:sp>
      <p:graphicFrame>
        <p:nvGraphicFramePr>
          <p:cNvPr id="6" name="Table 5">
            <a:extLst>
              <a:ext uri="{FF2B5EF4-FFF2-40B4-BE49-F238E27FC236}">
                <a16:creationId xmlns:a16="http://schemas.microsoft.com/office/drawing/2014/main" id="{B9F69BFC-1965-1AEE-E096-7A38F5091042}"/>
              </a:ext>
            </a:extLst>
          </p:cNvPr>
          <p:cNvGraphicFramePr>
            <a:graphicFrameLocks noGrp="1"/>
          </p:cNvGraphicFramePr>
          <p:nvPr>
            <p:extLst>
              <p:ext uri="{D42A27DB-BD31-4B8C-83A1-F6EECF244321}">
                <p14:modId xmlns:p14="http://schemas.microsoft.com/office/powerpoint/2010/main" val="708019815"/>
              </p:ext>
            </p:extLst>
          </p:nvPr>
        </p:nvGraphicFramePr>
        <p:xfrm>
          <a:off x="1440873" y="2388780"/>
          <a:ext cx="8465127" cy="3360858"/>
        </p:xfrm>
        <a:graphic>
          <a:graphicData uri="http://schemas.openxmlformats.org/drawingml/2006/table">
            <a:tbl>
              <a:tblPr firstRow="1" firstCol="1" bandRow="1">
                <a:tableStyleId>{5C22544A-7EE6-4342-B048-85BDC9FD1C3A}</a:tableStyleId>
              </a:tblPr>
              <a:tblGrid>
                <a:gridCol w="1625530">
                  <a:extLst>
                    <a:ext uri="{9D8B030D-6E8A-4147-A177-3AD203B41FA5}">
                      <a16:colId xmlns:a16="http://schemas.microsoft.com/office/drawing/2014/main" val="944530537"/>
                    </a:ext>
                  </a:extLst>
                </a:gridCol>
                <a:gridCol w="1214372">
                  <a:extLst>
                    <a:ext uri="{9D8B030D-6E8A-4147-A177-3AD203B41FA5}">
                      <a16:colId xmlns:a16="http://schemas.microsoft.com/office/drawing/2014/main" val="2731578735"/>
                    </a:ext>
                  </a:extLst>
                </a:gridCol>
                <a:gridCol w="1078835">
                  <a:extLst>
                    <a:ext uri="{9D8B030D-6E8A-4147-A177-3AD203B41FA5}">
                      <a16:colId xmlns:a16="http://schemas.microsoft.com/office/drawing/2014/main" val="2624877068"/>
                    </a:ext>
                  </a:extLst>
                </a:gridCol>
                <a:gridCol w="1194360">
                  <a:extLst>
                    <a:ext uri="{9D8B030D-6E8A-4147-A177-3AD203B41FA5}">
                      <a16:colId xmlns:a16="http://schemas.microsoft.com/office/drawing/2014/main" val="413156407"/>
                    </a:ext>
                  </a:extLst>
                </a:gridCol>
                <a:gridCol w="1078835">
                  <a:extLst>
                    <a:ext uri="{9D8B030D-6E8A-4147-A177-3AD203B41FA5}">
                      <a16:colId xmlns:a16="http://schemas.microsoft.com/office/drawing/2014/main" val="1713754370"/>
                    </a:ext>
                  </a:extLst>
                </a:gridCol>
                <a:gridCol w="1194360">
                  <a:extLst>
                    <a:ext uri="{9D8B030D-6E8A-4147-A177-3AD203B41FA5}">
                      <a16:colId xmlns:a16="http://schemas.microsoft.com/office/drawing/2014/main" val="2615046150"/>
                    </a:ext>
                  </a:extLst>
                </a:gridCol>
                <a:gridCol w="1078835">
                  <a:extLst>
                    <a:ext uri="{9D8B030D-6E8A-4147-A177-3AD203B41FA5}">
                      <a16:colId xmlns:a16="http://schemas.microsoft.com/office/drawing/2014/main" val="2882176298"/>
                    </a:ext>
                  </a:extLst>
                </a:gridCol>
              </a:tblGrid>
              <a:tr h="560143">
                <a:tc>
                  <a:txBody>
                    <a:bodyPr/>
                    <a:lstStyle/>
                    <a:p>
                      <a:pPr marL="0" marR="0" algn="ctr">
                        <a:lnSpc>
                          <a:spcPct val="107000"/>
                        </a:lnSpc>
                        <a:spcBef>
                          <a:spcPts val="0"/>
                        </a:spcBef>
                        <a:spcAft>
                          <a:spcPts val="0"/>
                        </a:spcAft>
                      </a:pPr>
                      <a:r>
                        <a:rPr lang="en-US" sz="1000" dirty="0">
                          <a:effectLst/>
                        </a:rPr>
                        <a:t>CLASS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ctr">
                        <a:lnSpc>
                          <a:spcPct val="107000"/>
                        </a:lnSpc>
                        <a:spcBef>
                          <a:spcPts val="0"/>
                        </a:spcBef>
                        <a:spcAft>
                          <a:spcPts val="0"/>
                        </a:spcAft>
                      </a:pPr>
                      <a:r>
                        <a:rPr lang="en-US" sz="1000">
                          <a:effectLst/>
                        </a:rPr>
                        <a:t>Area 2005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rPr>
                        <a:t>(%) 2005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rPr>
                        <a:t>Area 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rPr>
                        <a:t>(%) 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dirty="0">
                          <a:effectLst/>
                        </a:rPr>
                        <a:t>Area 2021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rPr>
                        <a:t>(%) 2021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813036148"/>
                  </a:ext>
                </a:extLst>
              </a:tr>
              <a:tr h="560143">
                <a:tc>
                  <a:txBody>
                    <a:bodyPr/>
                    <a:lstStyle/>
                    <a:p>
                      <a:pPr marL="0" marR="0">
                        <a:lnSpc>
                          <a:spcPct val="107000"/>
                        </a:lnSpc>
                        <a:spcBef>
                          <a:spcPts val="0"/>
                        </a:spcBef>
                        <a:spcAft>
                          <a:spcPts val="0"/>
                        </a:spcAft>
                      </a:pPr>
                      <a:r>
                        <a:rPr lang="en-US" sz="1000">
                          <a:effectLst/>
                        </a:rPr>
                        <a:t>Agricultural Area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2.01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14.99%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1.92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14.32%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1.69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12.59%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49954472"/>
                  </a:ext>
                </a:extLst>
              </a:tr>
              <a:tr h="560143">
                <a:tc>
                  <a:txBody>
                    <a:bodyPr/>
                    <a:lstStyle/>
                    <a:p>
                      <a:pPr marL="0" marR="0">
                        <a:lnSpc>
                          <a:spcPct val="107000"/>
                        </a:lnSpc>
                        <a:spcBef>
                          <a:spcPts val="0"/>
                        </a:spcBef>
                        <a:spcAft>
                          <a:spcPts val="0"/>
                        </a:spcAft>
                      </a:pPr>
                      <a:r>
                        <a:rPr lang="en-US" sz="1000">
                          <a:effectLst/>
                        </a:rPr>
                        <a:t>Artificial Area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6.49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48.30%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6.72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50.04%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6.66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rPr>
                        <a:t>49.61%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824142203"/>
                  </a:ext>
                </a:extLst>
              </a:tr>
              <a:tr h="560143">
                <a:tc>
                  <a:txBody>
                    <a:bodyPr/>
                    <a:lstStyle/>
                    <a:p>
                      <a:pPr marL="0" marR="0">
                        <a:lnSpc>
                          <a:spcPct val="107000"/>
                        </a:lnSpc>
                        <a:spcBef>
                          <a:spcPts val="0"/>
                        </a:spcBef>
                        <a:spcAft>
                          <a:spcPts val="0"/>
                        </a:spcAft>
                      </a:pPr>
                      <a:r>
                        <a:rPr lang="en-US" sz="1000">
                          <a:effectLst/>
                        </a:rPr>
                        <a:t>Unproductive Area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0.51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3.76%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0.73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5.44%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0.80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5.94%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487234449"/>
                  </a:ext>
                </a:extLst>
              </a:tr>
              <a:tr h="560143">
                <a:tc>
                  <a:txBody>
                    <a:bodyPr/>
                    <a:lstStyle/>
                    <a:p>
                      <a:pPr marL="0" marR="0">
                        <a:lnSpc>
                          <a:spcPct val="107000"/>
                        </a:lnSpc>
                        <a:spcBef>
                          <a:spcPts val="0"/>
                        </a:spcBef>
                        <a:spcAft>
                          <a:spcPts val="0"/>
                        </a:spcAft>
                      </a:pPr>
                      <a:r>
                        <a:rPr lang="en-US" sz="1000">
                          <a:effectLst/>
                        </a:rPr>
                        <a:t>Wooded Land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4.42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32.94%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4.06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30.19%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000">
                          <a:effectLst/>
                        </a:rPr>
                        <a:t>4.28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31.86%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166613475"/>
                  </a:ext>
                </a:extLst>
              </a:tr>
              <a:tr h="560143">
                <a:tc>
                  <a:txBody>
                    <a:bodyPr/>
                    <a:lstStyle/>
                    <a:p>
                      <a:pPr marL="0" marR="0">
                        <a:lnSpc>
                          <a:spcPct val="107000"/>
                        </a:lnSpc>
                        <a:spcBef>
                          <a:spcPts val="0"/>
                        </a:spcBef>
                        <a:spcAft>
                          <a:spcPts val="0"/>
                        </a:spcAft>
                      </a:pPr>
                      <a:r>
                        <a:rPr lang="en-US" sz="1100">
                          <a:effectLst/>
                        </a:rPr>
                        <a:t>Total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13.43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13.43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13.43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rPr>
                        <a:t>100.00%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33293054"/>
                  </a:ext>
                </a:extLst>
              </a:tr>
            </a:tbl>
          </a:graphicData>
        </a:graphic>
      </p:graphicFrame>
    </p:spTree>
    <p:extLst>
      <p:ext uri="{BB962C8B-B14F-4D97-AF65-F5344CB8AC3E}">
        <p14:creationId xmlns:p14="http://schemas.microsoft.com/office/powerpoint/2010/main" val="180683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2D30467-A3BB-CE71-B77A-B7B658F38869}"/>
              </a:ext>
            </a:extLst>
          </p:cNvPr>
          <p:cNvGraphicFramePr/>
          <p:nvPr>
            <p:extLst>
              <p:ext uri="{D42A27DB-BD31-4B8C-83A1-F6EECF244321}">
                <p14:modId xmlns:p14="http://schemas.microsoft.com/office/powerpoint/2010/main" val="3514770515"/>
              </p:ext>
            </p:extLst>
          </p:nvPr>
        </p:nvGraphicFramePr>
        <p:xfrm>
          <a:off x="1399309" y="942109"/>
          <a:ext cx="8783782" cy="51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66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AEAF-261B-EC1D-4E46-900D756E9252}"/>
              </a:ext>
            </a:extLst>
          </p:cNvPr>
          <p:cNvSpPr>
            <a:spLocks noGrp="1"/>
          </p:cNvSpPr>
          <p:nvPr>
            <p:ph type="title"/>
          </p:nvPr>
        </p:nvSpPr>
        <p:spPr/>
        <p:txBody>
          <a:bodyPr/>
          <a:lstStyle/>
          <a:p>
            <a:r>
              <a:rPr lang="en-US" dirty="0"/>
              <a:t>LUCs of Study Area using Supervised Classification</a:t>
            </a:r>
          </a:p>
        </p:txBody>
      </p:sp>
      <p:pic>
        <p:nvPicPr>
          <p:cNvPr id="4" name="Picture 3">
            <a:extLst>
              <a:ext uri="{FF2B5EF4-FFF2-40B4-BE49-F238E27FC236}">
                <a16:creationId xmlns:a16="http://schemas.microsoft.com/office/drawing/2014/main" id="{429A6EEC-9AA4-2338-5669-428280072E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7455" y="1690687"/>
            <a:ext cx="7786254" cy="4682403"/>
          </a:xfrm>
          <a:prstGeom prst="rect">
            <a:avLst/>
          </a:prstGeom>
          <a:noFill/>
          <a:ln>
            <a:noFill/>
          </a:ln>
        </p:spPr>
      </p:pic>
    </p:spTree>
    <p:extLst>
      <p:ext uri="{BB962C8B-B14F-4D97-AF65-F5344CB8AC3E}">
        <p14:creationId xmlns:p14="http://schemas.microsoft.com/office/powerpoint/2010/main" val="20380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5B2A-EFDC-D774-1D8A-A88B30D5C1E3}"/>
              </a:ext>
            </a:extLst>
          </p:cNvPr>
          <p:cNvSpPr>
            <a:spLocks noGrp="1"/>
          </p:cNvSpPr>
          <p:nvPr>
            <p:ph type="title"/>
          </p:nvPr>
        </p:nvSpPr>
        <p:spPr/>
        <p:txBody>
          <a:bodyPr>
            <a:normAutofit fontScale="90000"/>
          </a:bodyPr>
          <a:lstStyle/>
          <a:p>
            <a:r>
              <a:rPr lang="en-US" sz="4000" cap="all" dirty="0">
                <a:effectLst/>
                <a:cs typeface="Arial" panose="020B0604020202020204" pitchFamily="34" charset="0"/>
              </a:rPr>
              <a:t>comparison between </a:t>
            </a:r>
            <a:r>
              <a:rPr lang="en-US" sz="4000" cap="all" dirty="0" err="1">
                <a:effectLst/>
                <a:cs typeface="Arial" panose="020B0604020202020204" pitchFamily="34" charset="0"/>
              </a:rPr>
              <a:t>corine</a:t>
            </a:r>
            <a:r>
              <a:rPr lang="en-US" sz="4000" cap="all" dirty="0">
                <a:effectLst/>
                <a:cs typeface="Arial" panose="020B0604020202020204" pitchFamily="34" charset="0"/>
              </a:rPr>
              <a:t> and supervised classification</a:t>
            </a:r>
            <a:br>
              <a:rPr lang="en-US" sz="1800" b="1" cap="all" dirty="0">
                <a:effectLst/>
                <a:latin typeface="Arial" panose="020B0604020202020204" pitchFamily="34" charset="0"/>
                <a:cs typeface="Arial" panose="020B0604020202020204" pitchFamily="34" charset="0"/>
              </a:rPr>
            </a:br>
            <a:endParaRPr lang="en-US" dirty="0"/>
          </a:p>
        </p:txBody>
      </p:sp>
      <p:graphicFrame>
        <p:nvGraphicFramePr>
          <p:cNvPr id="4" name="Chart 3">
            <a:extLst>
              <a:ext uri="{FF2B5EF4-FFF2-40B4-BE49-F238E27FC236}">
                <a16:creationId xmlns:a16="http://schemas.microsoft.com/office/drawing/2014/main" id="{BFD33AA2-03E1-96B6-3455-D9B86B155FCF}"/>
              </a:ext>
            </a:extLst>
          </p:cNvPr>
          <p:cNvGraphicFramePr/>
          <p:nvPr>
            <p:extLst>
              <p:ext uri="{D42A27DB-BD31-4B8C-83A1-F6EECF244321}">
                <p14:modId xmlns:p14="http://schemas.microsoft.com/office/powerpoint/2010/main" val="197083167"/>
              </p:ext>
            </p:extLst>
          </p:nvPr>
        </p:nvGraphicFramePr>
        <p:xfrm>
          <a:off x="1863436" y="1690688"/>
          <a:ext cx="8465128" cy="462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2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65919E2-DD12-5826-C861-B483C5CAF7E8}"/>
              </a:ext>
            </a:extLst>
          </p:cNvPr>
          <p:cNvGraphicFramePr/>
          <p:nvPr>
            <p:extLst>
              <p:ext uri="{D42A27DB-BD31-4B8C-83A1-F6EECF244321}">
                <p14:modId xmlns:p14="http://schemas.microsoft.com/office/powerpoint/2010/main" val="1573650411"/>
              </p:ext>
            </p:extLst>
          </p:nvPr>
        </p:nvGraphicFramePr>
        <p:xfrm>
          <a:off x="1371601" y="484909"/>
          <a:ext cx="9379526" cy="58466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187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1740961-D8D0-CFAD-B23A-64D45C6B86C9}"/>
              </a:ext>
            </a:extLst>
          </p:cNvPr>
          <p:cNvGraphicFramePr/>
          <p:nvPr>
            <p:extLst>
              <p:ext uri="{D42A27DB-BD31-4B8C-83A1-F6EECF244321}">
                <p14:modId xmlns:p14="http://schemas.microsoft.com/office/powerpoint/2010/main" val="4051716171"/>
              </p:ext>
            </p:extLst>
          </p:nvPr>
        </p:nvGraphicFramePr>
        <p:xfrm>
          <a:off x="1371600" y="595745"/>
          <a:ext cx="9448799" cy="56665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9088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C66446F-DFA7-3994-61AF-3DA179A8C8DA}"/>
              </a:ext>
            </a:extLst>
          </p:cNvPr>
          <p:cNvGraphicFramePr/>
          <p:nvPr>
            <p:extLst>
              <p:ext uri="{D42A27DB-BD31-4B8C-83A1-F6EECF244321}">
                <p14:modId xmlns:p14="http://schemas.microsoft.com/office/powerpoint/2010/main" val="4039836791"/>
              </p:ext>
            </p:extLst>
          </p:nvPr>
        </p:nvGraphicFramePr>
        <p:xfrm>
          <a:off x="983673" y="789709"/>
          <a:ext cx="9864436" cy="55418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80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DF46-9758-2548-2775-1C66726C8C7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2D7B5F61-2AD0-6F2D-4A89-4616A4FD910C}"/>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Two methods or systems for land cover/use classifications were used in this study. The Corine Land Cover classification system and the supervised classification system.</a:t>
            </a:r>
          </a:p>
          <a:p>
            <a:r>
              <a:rPr lang="en-US" sz="1800" dirty="0">
                <a:effectLst/>
                <a:latin typeface="Calibri" panose="020F0502020204030204" pitchFamily="34" charset="0"/>
                <a:ea typeface="Calibri" panose="020F0502020204030204" pitchFamily="34" charset="0"/>
                <a:cs typeface="Arial" panose="020B0604020202020204" pitchFamily="34" charset="0"/>
              </a:rPr>
              <a:t> Each system will be examined alone taking into account the criteria and classifiers used in deriving subclasses.</a:t>
            </a:r>
          </a:p>
          <a:p>
            <a:endParaRPr lang="en-US" dirty="0"/>
          </a:p>
        </p:txBody>
      </p:sp>
    </p:spTree>
    <p:extLst>
      <p:ext uri="{BB962C8B-B14F-4D97-AF65-F5344CB8AC3E}">
        <p14:creationId xmlns:p14="http://schemas.microsoft.com/office/powerpoint/2010/main" val="146160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4000-2D0F-9599-5660-D1E3342D3DDB}"/>
              </a:ext>
            </a:extLst>
          </p:cNvPr>
          <p:cNvSpPr>
            <a:spLocks noGrp="1"/>
          </p:cNvSpPr>
          <p:nvPr>
            <p:ph type="title"/>
          </p:nvPr>
        </p:nvSpPr>
        <p:spPr/>
        <p:txBody>
          <a:bodyPr/>
          <a:lstStyle/>
          <a:p>
            <a:r>
              <a:rPr lang="en-US" kern="0" cap="all" dirty="0">
                <a:solidFill>
                  <a:srgbClr val="000000"/>
                </a:solidFill>
                <a:effectLst/>
                <a:cs typeface="Arial" panose="020B0604020202020204" pitchFamily="34" charset="0"/>
              </a:rPr>
              <a:t>conclusion</a:t>
            </a:r>
            <a:br>
              <a:rPr lang="en-US" sz="1800" b="1" kern="0" cap="all" dirty="0">
                <a:solidFill>
                  <a:srgbClr val="000000"/>
                </a:solidFill>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E0DB5CD8-FCFE-0BFA-7DBC-D271E8F0FBCB}"/>
              </a:ext>
            </a:extLst>
          </p:cNvPr>
          <p:cNvSpPr>
            <a:spLocks noGrp="1"/>
          </p:cNvSpPr>
          <p:nvPr>
            <p:ph idx="1"/>
          </p:nvPr>
        </p:nvSpPr>
        <p:spPr/>
        <p:txBody>
          <a:bodyPr/>
          <a:lstStyle/>
          <a:p>
            <a:r>
              <a:rPr lang="en-US" sz="1800" cap="all" dirty="0">
                <a:effectLst/>
                <a:cs typeface="Arial" panose="020B0604020202020204" pitchFamily="34" charset="0"/>
              </a:rPr>
              <a:t>CHANGES IN DIFFERENT LAND USE/LAND COVER:</a:t>
            </a:r>
          </a:p>
          <a:p>
            <a:pPr lvl="1">
              <a:buFont typeface="Wingdings" panose="05000000000000000000" pitchFamily="2" charset="2"/>
              <a:buChar char="q"/>
            </a:pPr>
            <a:r>
              <a:rPr lang="en-US" sz="1600" dirty="0">
                <a:effectLst/>
                <a:ea typeface="Calibri" panose="020F0502020204030204" pitchFamily="34" charset="0"/>
                <a:cs typeface="Arial" panose="020B0604020202020204" pitchFamily="34" charset="0"/>
              </a:rPr>
              <a:t> It is affirmed that:</a:t>
            </a:r>
          </a:p>
          <a:p>
            <a:pPr lvl="2">
              <a:buFont typeface="Wingdings" panose="05000000000000000000" pitchFamily="2" charset="2"/>
              <a:buChar char="Ø"/>
            </a:pPr>
            <a:r>
              <a:rPr lang="en-US" sz="1600" dirty="0">
                <a:ea typeface="Calibri" panose="020F0502020204030204" pitchFamily="34" charset="0"/>
                <a:cs typeface="Arial" panose="020B0604020202020204" pitchFamily="34" charset="0"/>
              </a:rPr>
              <a:t>T</a:t>
            </a:r>
            <a:r>
              <a:rPr lang="en-US" sz="1600" dirty="0">
                <a:effectLst/>
                <a:ea typeface="Calibri" panose="020F0502020204030204" pitchFamily="34" charset="0"/>
                <a:cs typeface="Arial" panose="020B0604020202020204" pitchFamily="34" charset="0"/>
              </a:rPr>
              <a:t>he mining activities.</a:t>
            </a:r>
          </a:p>
          <a:p>
            <a:pPr lvl="2">
              <a:buFont typeface="Wingdings" panose="05000000000000000000" pitchFamily="2" charset="2"/>
              <a:buChar char="Ø"/>
            </a:pPr>
            <a:r>
              <a:rPr lang="en-US" sz="1600" dirty="0">
                <a:effectLst/>
                <a:ea typeface="Calibri" panose="020F0502020204030204" pitchFamily="34" charset="0"/>
                <a:cs typeface="Arial" panose="020B0604020202020204" pitchFamily="34" charset="0"/>
              </a:rPr>
              <a:t> Migration of people from other villages into the area.</a:t>
            </a:r>
          </a:p>
          <a:p>
            <a:pPr lvl="2">
              <a:buFont typeface="Wingdings" panose="05000000000000000000" pitchFamily="2" charset="2"/>
              <a:buChar char="Ø"/>
            </a:pPr>
            <a:r>
              <a:rPr lang="en-US" sz="1600" dirty="0">
                <a:effectLst/>
                <a:ea typeface="Calibri" panose="020F0502020204030204" pitchFamily="34" charset="0"/>
                <a:cs typeface="Arial" panose="020B0604020202020204" pitchFamily="34" charset="0"/>
              </a:rPr>
              <a:t> and the human pressure on forest for firewood as well as grazing of cattle in the forested area led to the change in the natural topography of the region. </a:t>
            </a:r>
            <a:endParaRPr lang="en-US" sz="1600" b="1" cap="all" dirty="0">
              <a:effectLst/>
              <a:cs typeface="Arial" panose="020B0604020202020204" pitchFamily="34" charset="0"/>
            </a:endParaRPr>
          </a:p>
          <a:p>
            <a:pPr lvl="1">
              <a:buFont typeface="Wingdings" panose="05000000000000000000" pitchFamily="2" charset="2"/>
              <a:buChar char="q"/>
            </a:pPr>
            <a:r>
              <a:rPr lang="en-US" sz="1600" dirty="0">
                <a:effectLst/>
                <a:ea typeface="Calibri" panose="020F0502020204030204" pitchFamily="34" charset="0"/>
                <a:cs typeface="Arial" panose="020B0604020202020204" pitchFamily="34" charset="0"/>
              </a:rPr>
              <a:t>With the advent of above reasons, considerable portion of the wooded land was converted to non- forest area such as settlement, roads and grasslands.</a:t>
            </a:r>
          </a:p>
          <a:p>
            <a:pPr lvl="1">
              <a:buFont typeface="Wingdings" panose="05000000000000000000" pitchFamily="2" charset="2"/>
              <a:buChar char="q"/>
            </a:pPr>
            <a:r>
              <a:rPr lang="en-US" sz="1600" dirty="0">
                <a:effectLst/>
                <a:ea typeface="Calibri" panose="020F0502020204030204" pitchFamily="34" charset="0"/>
                <a:cs typeface="Arial" panose="020B0604020202020204" pitchFamily="34" charset="0"/>
              </a:rPr>
              <a:t>Most of the dense forest areas and agricultural fields were converted into mining areas and settlement areas. </a:t>
            </a:r>
            <a:endParaRPr lang="en-US" sz="1600" dirty="0">
              <a:ea typeface="Calibri" panose="020F0502020204030204" pitchFamily="34" charset="0"/>
              <a:cs typeface="Arial" panose="020B0604020202020204" pitchFamily="34" charset="0"/>
            </a:endParaRPr>
          </a:p>
          <a:p>
            <a:pPr lvl="1">
              <a:buFont typeface="Wingdings" panose="05000000000000000000" pitchFamily="2" charset="2"/>
              <a:buChar char="q"/>
            </a:pPr>
            <a:r>
              <a:rPr lang="en-US" sz="1600" dirty="0">
                <a:effectLst/>
                <a:ea typeface="Times New Roman" panose="02020603050405020304" pitchFamily="18" charset="0"/>
                <a:cs typeface="Arial" panose="020B0604020202020204" pitchFamily="34" charset="0"/>
              </a:rPr>
              <a:t>Thus, the increase in mining and settlement areas can be attributed to the decrease in dense forest and agricultural land.</a:t>
            </a:r>
          </a:p>
          <a:p>
            <a:pPr lvl="1">
              <a:buFont typeface="Wingdings" panose="05000000000000000000" pitchFamily="2" charset="2"/>
              <a:buChar char="q"/>
            </a:pPr>
            <a:r>
              <a:rPr lang="en-US" sz="1600" dirty="0">
                <a:effectLst/>
                <a:ea typeface="Times New Roman" panose="02020603050405020304" pitchFamily="18" charset="0"/>
                <a:cs typeface="Arial" panose="020B0604020202020204" pitchFamily="34" charset="0"/>
              </a:rPr>
              <a:t> Increase in mining activities caused increase in settlement by migration of people into the area.</a:t>
            </a:r>
          </a:p>
          <a:p>
            <a:pPr marL="457200" lvl="1" indent="0">
              <a:buNone/>
            </a:pPr>
            <a:endParaRPr lang="en-US" dirty="0"/>
          </a:p>
        </p:txBody>
      </p:sp>
    </p:spTree>
    <p:extLst>
      <p:ext uri="{BB962C8B-B14F-4D97-AF65-F5344CB8AC3E}">
        <p14:creationId xmlns:p14="http://schemas.microsoft.com/office/powerpoint/2010/main" val="45186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B535-6F7A-CE51-2532-AF39F7BB6496}"/>
              </a:ext>
            </a:extLst>
          </p:cNvPr>
          <p:cNvSpPr>
            <a:spLocks noGrp="1"/>
          </p:cNvSpPr>
          <p:nvPr>
            <p:ph type="title"/>
          </p:nvPr>
        </p:nvSpPr>
        <p:spPr/>
        <p:txBody>
          <a:bodyPr/>
          <a:lstStyle/>
          <a:p>
            <a:r>
              <a:rPr lang="en-US" kern="0" cap="all" dirty="0">
                <a:solidFill>
                  <a:srgbClr val="000000"/>
                </a:solidFill>
                <a:effectLst/>
                <a:cs typeface="Arial" panose="020B0604020202020204" pitchFamily="34" charset="0"/>
              </a:rPr>
              <a:t>Conclusion </a:t>
            </a:r>
            <a:r>
              <a:rPr lang="en-US" sz="1200" kern="0" cap="all" dirty="0">
                <a:solidFill>
                  <a:srgbClr val="FF0000"/>
                </a:solidFill>
                <a:effectLst/>
                <a:cs typeface="Arial" panose="020B0604020202020204" pitchFamily="34" charset="0"/>
              </a:rPr>
              <a:t>(</a:t>
            </a:r>
            <a:r>
              <a:rPr lang="en-US" sz="1200" kern="0" cap="all" dirty="0" err="1">
                <a:solidFill>
                  <a:srgbClr val="FF0000"/>
                </a:solidFill>
                <a:effectLst/>
                <a:cs typeface="Arial" panose="020B0604020202020204" pitchFamily="34" charset="0"/>
              </a:rPr>
              <a:t>Cont</a:t>
            </a:r>
            <a:r>
              <a:rPr lang="en-US" sz="1200" kern="0" cap="all" dirty="0">
                <a:solidFill>
                  <a:srgbClr val="FF0000"/>
                </a:solidFill>
                <a:effectLst/>
                <a:cs typeface="Arial" panose="020B0604020202020204" pitchFamily="34" charset="0"/>
              </a:rPr>
              <a:t>)’</a:t>
            </a:r>
            <a:endParaRPr lang="en-US" dirty="0">
              <a:solidFill>
                <a:srgbClr val="FF0000"/>
              </a:solidFill>
            </a:endParaRPr>
          </a:p>
        </p:txBody>
      </p:sp>
      <p:sp>
        <p:nvSpPr>
          <p:cNvPr id="3" name="Content Placeholder 2">
            <a:extLst>
              <a:ext uri="{FF2B5EF4-FFF2-40B4-BE49-F238E27FC236}">
                <a16:creationId xmlns:a16="http://schemas.microsoft.com/office/drawing/2014/main" id="{655B86AD-F90A-620F-DB3C-637333BA77B2}"/>
              </a:ext>
            </a:extLst>
          </p:cNvPr>
          <p:cNvSpPr>
            <a:spLocks noGrp="1"/>
          </p:cNvSpPr>
          <p:nvPr>
            <p:ph idx="1"/>
          </p:nvPr>
        </p:nvSpPr>
        <p:spPr/>
        <p:txBody>
          <a:bodyPr/>
          <a:lstStyle/>
          <a:p>
            <a:r>
              <a:rPr lang="en-US" sz="1800" cap="all" dirty="0">
                <a:effectLst/>
                <a:cs typeface="Arial" panose="020B0604020202020204" pitchFamily="34" charset="0"/>
              </a:rPr>
              <a:t>Comparison between </a:t>
            </a:r>
            <a:r>
              <a:rPr lang="en-US" sz="1800" cap="all" dirty="0" err="1">
                <a:effectLst/>
                <a:cs typeface="Arial" panose="020B0604020202020204" pitchFamily="34" charset="0"/>
              </a:rPr>
              <a:t>clc</a:t>
            </a:r>
            <a:r>
              <a:rPr lang="en-US" sz="1800" cap="all" dirty="0">
                <a:effectLst/>
                <a:cs typeface="Arial" panose="020B0604020202020204" pitchFamily="34" charset="0"/>
              </a:rPr>
              <a:t> and supervised classification:</a:t>
            </a:r>
          </a:p>
          <a:p>
            <a:pPr lvl="1">
              <a:buFont typeface="Wingdings" panose="05000000000000000000" pitchFamily="2" charset="2"/>
              <a:buChar char="Ø"/>
            </a:pPr>
            <a:r>
              <a:rPr lang="en-US" sz="1600" dirty="0">
                <a:effectLst/>
                <a:ea typeface="Calibri" panose="020F0502020204030204" pitchFamily="34" charset="0"/>
                <a:cs typeface="Arial" panose="020B0604020202020204" pitchFamily="34" charset="0"/>
              </a:rPr>
              <a:t>The comparison demonstrated in this article</a:t>
            </a:r>
            <a:r>
              <a:rPr lang="en-US" sz="1600" dirty="0">
                <a:effectLst/>
                <a:ea typeface="Calibri" panose="020F0502020204030204" pitchFamily="34" charset="0"/>
              </a:rPr>
              <a:t> </a:t>
            </a:r>
            <a:r>
              <a:rPr lang="en-US" sz="1600" dirty="0">
                <a:effectLst/>
                <a:ea typeface="Calibri" panose="020F0502020204030204" pitchFamily="34" charset="0"/>
                <a:cs typeface="Arial" panose="020B0604020202020204" pitchFamily="34" charset="0"/>
              </a:rPr>
              <a:t>shows its success in certain positions, and highlights its weak points.</a:t>
            </a:r>
            <a:endParaRPr lang="en-US" sz="1600" b="1" cap="all" dirty="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a:ea typeface="Calibri" panose="020F0502020204030204" pitchFamily="34" charset="0"/>
                <a:cs typeface="Arial" panose="020B0604020202020204" pitchFamily="34" charset="0"/>
              </a:rPr>
              <a:t>C</a:t>
            </a:r>
            <a:r>
              <a:rPr lang="en-US" sz="1600" dirty="0">
                <a:effectLst/>
                <a:ea typeface="Calibri" panose="020F0502020204030204" pitchFamily="34" charset="0"/>
                <a:cs typeface="Arial" panose="020B0604020202020204" pitchFamily="34" charset="0"/>
              </a:rPr>
              <a:t>omparison between CORINE classification and supervised classification at level one is the most effective and safe, since it bands together most of the classes.</a:t>
            </a:r>
            <a:endParaRPr lang="en-US" sz="1600" b="1" cap="all" dirty="0">
              <a:effectLst/>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a:effectLst/>
                <a:ea typeface="Calibri" panose="020F0502020204030204" pitchFamily="34" charset="0"/>
                <a:cs typeface="Arial" panose="020B0604020202020204" pitchFamily="34" charset="0"/>
              </a:rPr>
              <a:t>The comparison between the two system fails in some positions when the resolution of the satellite imageries is different.</a:t>
            </a:r>
            <a:endParaRPr lang="en-US" sz="1600" b="1" cap="all" dirty="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600" dirty="0">
                <a:effectLst/>
                <a:ea typeface="Calibri" panose="020F0502020204030204" pitchFamily="34" charset="0"/>
                <a:cs typeface="Arial" panose="020B0604020202020204" pitchFamily="34" charset="0"/>
              </a:rPr>
              <a:t>More realistic comparison could happen only if we have same satellite imageries having same resolution and have been taken within the same year.</a:t>
            </a:r>
            <a:endParaRPr lang="en-US" sz="1600" b="1" cap="all" dirty="0">
              <a:effectLst/>
              <a:cs typeface="Arial" panose="020B0604020202020204" pitchFamily="34" charset="0"/>
            </a:endParaRPr>
          </a:p>
          <a:p>
            <a:endParaRPr lang="en-US" dirty="0"/>
          </a:p>
        </p:txBody>
      </p:sp>
    </p:spTree>
    <p:extLst>
      <p:ext uri="{BB962C8B-B14F-4D97-AF65-F5344CB8AC3E}">
        <p14:creationId xmlns:p14="http://schemas.microsoft.com/office/powerpoint/2010/main" val="5187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44D00-8759-FC84-372B-CC6A24C396D6}"/>
              </a:ext>
            </a:extLst>
          </p:cNvPr>
          <p:cNvSpPr>
            <a:spLocks noGrp="1"/>
          </p:cNvSpPr>
          <p:nvPr>
            <p:ph idx="1"/>
          </p:nvPr>
        </p:nvSpPr>
        <p:spPr>
          <a:xfrm>
            <a:off x="838200" y="2850861"/>
            <a:ext cx="10515600" cy="1762702"/>
          </a:xfrm>
        </p:spPr>
        <p:txBody>
          <a:bodyPr>
            <a:normAutofit/>
          </a:bodyPr>
          <a:lstStyle/>
          <a:p>
            <a:pPr marL="0" indent="0" algn="ctr">
              <a:buNone/>
            </a:pPr>
            <a:r>
              <a:rPr lang="en-US" sz="10000" b="1" dirty="0">
                <a:ln w="9525">
                  <a:solidFill>
                    <a:schemeClr val="bg1"/>
                  </a:solidFill>
                  <a:prstDash val="solid"/>
                </a:ln>
                <a:effectLst>
                  <a:outerShdw blurRad="60007" dist="200025" dir="15000000" sy="30000" kx="-1800000" algn="bl" rotWithShape="0">
                    <a:prstClr val="black">
                      <a:alpha val="32000"/>
                    </a:prstClr>
                  </a:outerShdw>
                </a:effectLst>
                <a:latin typeface="+mj-lt"/>
              </a:rPr>
              <a:t>THANK YOU</a:t>
            </a:r>
          </a:p>
        </p:txBody>
      </p:sp>
    </p:spTree>
    <p:extLst>
      <p:ext uri="{BB962C8B-B14F-4D97-AF65-F5344CB8AC3E}">
        <p14:creationId xmlns:p14="http://schemas.microsoft.com/office/powerpoint/2010/main" val="12414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9C99AC-DF9A-B7CA-AA24-6E8F02B5E5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382" y="942110"/>
            <a:ext cx="8506691" cy="5871152"/>
          </a:xfrm>
          <a:prstGeom prst="rect">
            <a:avLst/>
          </a:prstGeom>
          <a:noFill/>
          <a:ln>
            <a:noFill/>
          </a:ln>
        </p:spPr>
      </p:pic>
    </p:spTree>
    <p:extLst>
      <p:ext uri="{BB962C8B-B14F-4D97-AF65-F5344CB8AC3E}">
        <p14:creationId xmlns:p14="http://schemas.microsoft.com/office/powerpoint/2010/main" val="3893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27866-3277-55AA-EC31-47570921122B}"/>
              </a:ext>
            </a:extLst>
          </p:cNvPr>
          <p:cNvSpPr>
            <a:spLocks noGrp="1"/>
          </p:cNvSpPr>
          <p:nvPr>
            <p:ph idx="1"/>
          </p:nvPr>
        </p:nvSpPr>
        <p:spPr>
          <a:xfrm>
            <a:off x="838200" y="277091"/>
            <a:ext cx="10515600" cy="5899872"/>
          </a:xfrm>
        </p:spPr>
        <p:txBody>
          <a:bodyPr/>
          <a:lstStyle/>
          <a:p>
            <a:r>
              <a:rPr lang="en-US" sz="3000" dirty="0">
                <a:effectLst/>
                <a:latin typeface="+mj-lt"/>
                <a:ea typeface="Calibri" panose="020F0502020204030204" pitchFamily="34" charset="0"/>
                <a:cs typeface="Arial" panose="020B0604020202020204" pitchFamily="34" charset="0"/>
              </a:rPr>
              <a:t>DATA ACQUIRED AND SOURCE:</a:t>
            </a:r>
          </a:p>
          <a:p>
            <a:pPr lvl="1">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For the CLC study, IKONOS, base-map, and SAS satellite data of Lebanon were acquired for three years namely, 2005, 2017 and 2022 respectively.</a:t>
            </a:r>
          </a:p>
          <a:p>
            <a:pPr lvl="1">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The 2005 image has a resolution of 1m, while 2017 and 2022 images have a resolution of 30 cm.</a:t>
            </a:r>
            <a:endParaRPr lang="en-US" sz="1800" dirty="0">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Moreover, for the supervised land cover study, multispectral LANDSAT satellite data of Lebanon were acquired for same years namely, 2005, 2017, and 2021.</a:t>
            </a:r>
          </a:p>
          <a:p>
            <a:pPr lvl="1">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All the LANDSAT images have resolution of 30 meters</a:t>
            </a:r>
            <a:r>
              <a:rPr lang="en-US" sz="1800" dirty="0">
                <a:latin typeface="Calibri" panose="020F0502020204030204" pitchFamily="34" charset="0"/>
                <a:ea typeface="Calibri" panose="020F0502020204030204" pitchFamily="34" charset="0"/>
                <a:cs typeface="Arial" panose="020B0604020202020204" pitchFamily="34" charset="0"/>
              </a:rPr>
              <a:t>.</a:t>
            </a:r>
          </a:p>
          <a:p>
            <a:r>
              <a:rPr lang="en-US" sz="3000" cap="all" dirty="0">
                <a:effectLst/>
                <a:latin typeface="+mj-lt"/>
                <a:cs typeface="Arial" panose="020B0604020202020204" pitchFamily="34" charset="0"/>
              </a:rPr>
              <a:t>SOFTWARE USED IN THIS THESIS:</a:t>
            </a:r>
          </a:p>
          <a:p>
            <a:pPr lvl="1">
              <a:lnSpc>
                <a:spcPct val="200000"/>
              </a:lnSpc>
              <a:spcBef>
                <a:spcPts val="600"/>
              </a:spcBef>
              <a:buFont typeface="Wingdings" panose="05000000000000000000" pitchFamily="2" charset="2"/>
              <a:buChar char="Ø"/>
            </a:pPr>
            <a:r>
              <a:rPr lang="en-US" sz="1800" dirty="0">
                <a:effectLst/>
                <a:latin typeface="Calibri" panose="020F0502020204030204" pitchFamily="34" charset="0"/>
                <a:ea typeface="Times New Roman" panose="02020603050405020304" pitchFamily="18" charset="0"/>
                <a:cs typeface="Calibri" panose="020F0502020204030204" pitchFamily="34" charset="0"/>
              </a:rPr>
              <a:t>ARCGIS 10.3 - This was used for classification by digital and visual interpretation and to create the land cover/ land use pattern.</a:t>
            </a:r>
          </a:p>
          <a:p>
            <a:pPr lvl="1">
              <a:lnSpc>
                <a:spcPct val="200000"/>
              </a:lnSpc>
              <a:spcBef>
                <a:spcPts val="0"/>
              </a:spcBef>
              <a:buFont typeface="Wingdings" panose="05000000000000000000" pitchFamily="2" charset="2"/>
              <a:buChar char="Ø"/>
            </a:pPr>
            <a:r>
              <a:rPr lang="en-US" sz="1800" dirty="0">
                <a:effectLst/>
                <a:latin typeface="Calibri" panose="020F0502020204030204" pitchFamily="34" charset="0"/>
                <a:ea typeface="Times New Roman" panose="02020603050405020304" pitchFamily="18" charset="0"/>
                <a:cs typeface="Calibri" panose="020F0502020204030204" pitchFamily="34" charset="0"/>
              </a:rPr>
              <a:t>GOOGLE EARTH – This was used as an aid for the visual interpretation to get a clearer image of the scene under investigation.</a:t>
            </a:r>
          </a:p>
          <a:p>
            <a:pPr lvl="1">
              <a:lnSpc>
                <a:spcPct val="200000"/>
              </a:lnSpc>
              <a:spcBef>
                <a:spcPts val="0"/>
              </a:spcBef>
              <a:spcAft>
                <a:spcPts val="600"/>
              </a:spcAft>
              <a:buFont typeface="Wingdings" panose="05000000000000000000" pitchFamily="2" charset="2"/>
              <a:buChar char="Ø"/>
            </a:pPr>
            <a:r>
              <a:rPr lang="en-US" sz="1800" dirty="0">
                <a:effectLst/>
                <a:latin typeface="Calibri" panose="020F0502020204030204" pitchFamily="34" charset="0"/>
                <a:ea typeface="Times New Roman" panose="02020603050405020304" pitchFamily="18" charset="0"/>
                <a:cs typeface="Calibri" panose="020F0502020204030204" pitchFamily="34" charset="0"/>
              </a:rPr>
              <a:t>EXCEL- This was used to create and develop statistical results for the LUCC using graphs and tables.</a:t>
            </a:r>
          </a:p>
          <a:p>
            <a:pPr marL="0" indent="0">
              <a:lnSpc>
                <a:spcPct val="200000"/>
              </a:lnSpc>
              <a:spcBef>
                <a:spcPts val="0"/>
              </a:spcBef>
              <a:spcAft>
                <a:spcPts val="600"/>
              </a:spcAft>
              <a:buNone/>
            </a:pP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a:p>
            <a:pPr lvl="1">
              <a:buFont typeface="Wingdings" panose="05000000000000000000" pitchFamily="2" charset="2"/>
              <a:buChar char="Ø"/>
            </a:pPr>
            <a:endParaRPr lang="en-US" sz="1400" cap="all" dirty="0">
              <a:effectLst/>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8811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568B-3ACD-6DF0-4562-45B5840F35C1}"/>
              </a:ext>
            </a:extLst>
          </p:cNvPr>
          <p:cNvSpPr>
            <a:spLocks noGrp="1"/>
          </p:cNvSpPr>
          <p:nvPr>
            <p:ph type="title"/>
          </p:nvPr>
        </p:nvSpPr>
        <p:spPr/>
        <p:txBody>
          <a:bodyPr/>
          <a:lstStyle/>
          <a:p>
            <a:r>
              <a:rPr lang="en-US" dirty="0">
                <a:effectLst/>
                <a:cs typeface="Calibri" panose="020F0502020204030204" pitchFamily="34" charset="0"/>
              </a:rPr>
              <a:t>CLC Classification of Study Area at Level 4</a:t>
            </a:r>
            <a:br>
              <a:rPr lang="en-US" sz="1800" b="1"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52BB2DE-D662-90F4-12E4-02A0498D9F5B}"/>
              </a:ext>
            </a:extLst>
          </p:cNvPr>
          <p:cNvSpPr>
            <a:spLocks noGrp="1"/>
          </p:cNvSpPr>
          <p:nvPr>
            <p:ph idx="1"/>
          </p:nvPr>
        </p:nvSpPr>
        <p:spPr>
          <a:xfrm>
            <a:off x="838200" y="2036617"/>
            <a:ext cx="10515600" cy="4140345"/>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steps followed for analysis are:</a:t>
            </a:r>
          </a:p>
          <a:p>
            <a:pPr marL="457200" lvl="1" indent="0">
              <a:buNone/>
            </a:pPr>
            <a:r>
              <a:rPr lang="en-US" sz="1800" dirty="0">
                <a:effectLst/>
                <a:latin typeface="Calibri" panose="020F0502020204030204" pitchFamily="34" charset="0"/>
                <a:ea typeface="Calibri" panose="020F0502020204030204" pitchFamily="34" charset="0"/>
                <a:cs typeface="Arial" panose="020B0604020202020204" pitchFamily="34" charset="0"/>
              </a:rPr>
              <a:t>a- Digitization of different classes using polygon tool.</a:t>
            </a:r>
          </a:p>
          <a:p>
            <a:pPr marL="457200" lvl="1" indent="0">
              <a:buNone/>
            </a:pPr>
            <a:r>
              <a:rPr lang="en-US" sz="1800" dirty="0">
                <a:latin typeface="Calibri" panose="020F0502020204030204" pitchFamily="34" charset="0"/>
                <a:cs typeface="Arial" panose="020B0604020202020204" pitchFamily="34" charset="0"/>
              </a:rPr>
              <a:t>b-</a:t>
            </a:r>
            <a:r>
              <a:rPr lang="en-US" sz="1800" dirty="0">
                <a:effectLst/>
                <a:latin typeface="Calibri" panose="020F0502020204030204" pitchFamily="34" charset="0"/>
                <a:ea typeface="Calibri" panose="020F0502020204030204" pitchFamily="34" charset="0"/>
                <a:cs typeface="Arial" panose="020B0604020202020204" pitchFamily="34" charset="0"/>
              </a:rPr>
              <a:t> displaying all the different classes in the same layer.</a:t>
            </a:r>
          </a:p>
          <a:p>
            <a:pPr marL="457200" lvl="1" indent="0">
              <a:buNone/>
            </a:pPr>
            <a:r>
              <a:rPr lang="en-US" sz="1800" dirty="0">
                <a:latin typeface="Calibri" panose="020F0502020204030204" pitchFamily="34" charset="0"/>
                <a:cs typeface="Arial" panose="020B0604020202020204" pitchFamily="34" charset="0"/>
              </a:rPr>
              <a:t>c- </a:t>
            </a:r>
            <a:r>
              <a:rPr lang="en-US" sz="1800" dirty="0">
                <a:effectLst/>
                <a:latin typeface="Calibri" panose="020F0502020204030204" pitchFamily="34" charset="0"/>
                <a:ea typeface="Calibri" panose="020F0502020204030204" pitchFamily="34" charset="0"/>
                <a:cs typeface="Arial" panose="020B0604020202020204" pitchFamily="34" charset="0"/>
              </a:rPr>
              <a:t>calculating area of each class.</a:t>
            </a:r>
          </a:p>
          <a:p>
            <a:r>
              <a:rPr lang="en-US" sz="1800" dirty="0"/>
              <a:t>First, IKONOS satellite image of 2005 was first added to the ArcMap and an editing session was started at a scale of 1/20,000. </a:t>
            </a:r>
          </a:p>
          <a:p>
            <a:r>
              <a:rPr lang="en-US" sz="1800" dirty="0"/>
              <a:t>Then we started delineating the polygons according to CORINE nomenclature adopted for Lebanon at level 4, while taking into consideration the minimum representative area in the land cover/land use map is 10,000 square meters.</a:t>
            </a:r>
          </a:p>
          <a:p>
            <a:r>
              <a:rPr lang="en-US" sz="1800" dirty="0"/>
              <a:t>Later on, after the delineation was finished and the attribute table was filled, a sum of the area of the classified types at level 4 was measured and calculated.</a:t>
            </a:r>
          </a:p>
        </p:txBody>
      </p:sp>
    </p:spTree>
    <p:extLst>
      <p:ext uri="{BB962C8B-B14F-4D97-AF65-F5344CB8AC3E}">
        <p14:creationId xmlns:p14="http://schemas.microsoft.com/office/powerpoint/2010/main" val="340884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EDCF-6968-D800-C0FA-476A011E2A27}"/>
              </a:ext>
            </a:extLst>
          </p:cNvPr>
          <p:cNvSpPr>
            <a:spLocks noGrp="1"/>
          </p:cNvSpPr>
          <p:nvPr>
            <p:ph type="title"/>
          </p:nvPr>
        </p:nvSpPr>
        <p:spPr/>
        <p:txBody>
          <a:bodyPr/>
          <a:lstStyle/>
          <a:p>
            <a:r>
              <a:rPr lang="en-US" dirty="0">
                <a:effectLst/>
                <a:cs typeface="Arial" panose="020B0604020202020204" pitchFamily="34" charset="0"/>
              </a:rPr>
              <a:t>CLC Classification of Study Area at Level 1</a:t>
            </a:r>
            <a:br>
              <a:rPr lang="en-US" sz="1800" b="1" dirty="0">
                <a:effectLst/>
                <a:latin typeface="Arial" panose="020B060402020202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B55955DF-AD9B-881D-83C4-3388B6E09670}"/>
              </a:ext>
            </a:extLst>
          </p:cNvPr>
          <p:cNvSpPr>
            <a:spLocks noGrp="1"/>
          </p:cNvSpPr>
          <p:nvPr>
            <p:ph idx="1"/>
          </p:nvPr>
        </p:nvSpPr>
        <p:spPr>
          <a:xfrm>
            <a:off x="838200" y="1690688"/>
            <a:ext cx="10515600" cy="4486275"/>
          </a:xfrm>
        </p:spPr>
        <p:txBody>
          <a:bodyPr/>
          <a:lstStyle/>
          <a:p>
            <a:r>
              <a:rPr lang="en-US" sz="1800" dirty="0"/>
              <a:t>The following steps were used to translate the CLC maps created at level 4 to level 1:</a:t>
            </a:r>
          </a:p>
          <a:p>
            <a:pPr marL="971550" lvl="1" indent="-514350">
              <a:buFont typeface="+mj-lt"/>
              <a:buAutoNum type="arabicPeriod"/>
            </a:pPr>
            <a:r>
              <a:rPr lang="en-US" sz="1800" dirty="0">
                <a:latin typeface="Calibri" panose="020F0502020204030204" pitchFamily="34" charset="0"/>
                <a:ea typeface="Calibri" panose="020F0502020204030204" pitchFamily="34" charset="0"/>
                <a:cs typeface="Arial" panose="020B0604020202020204" pitchFamily="34" charset="0"/>
              </a:rPr>
              <a:t>S</a:t>
            </a:r>
            <a:r>
              <a:rPr lang="en-US" sz="1800" dirty="0">
                <a:effectLst/>
                <a:latin typeface="Calibri" panose="020F0502020204030204" pitchFamily="34" charset="0"/>
                <a:ea typeface="Calibri" panose="020F0502020204030204" pitchFamily="34" charset="0"/>
                <a:cs typeface="Arial" panose="020B0604020202020204" pitchFamily="34" charset="0"/>
              </a:rPr>
              <a:t>electing classes by the mean of attribute.</a:t>
            </a:r>
          </a:p>
          <a:p>
            <a:pPr marL="971550" lvl="1" indent="-514350">
              <a:buFont typeface="+mj-lt"/>
              <a:buAutoNum type="arabicPeriod"/>
            </a:pPr>
            <a:r>
              <a:rPr lang="en-US" sz="1800" dirty="0">
                <a:latin typeface="Calibri" panose="020F0502020204030204" pitchFamily="34" charset="0"/>
                <a:ea typeface="Calibri" panose="020F0502020204030204" pitchFamily="34" charset="0"/>
                <a:cs typeface="Arial" panose="020B0604020202020204" pitchFamily="34" charset="0"/>
              </a:rPr>
              <a:t>M</a:t>
            </a:r>
            <a:r>
              <a:rPr lang="en-US" sz="1800" dirty="0">
                <a:effectLst/>
                <a:latin typeface="Calibri" panose="020F0502020204030204" pitchFamily="34" charset="0"/>
                <a:ea typeface="Calibri" panose="020F0502020204030204" pitchFamily="34" charset="0"/>
                <a:cs typeface="Arial" panose="020B0604020202020204" pitchFamily="34" charset="0"/>
              </a:rPr>
              <a:t>erging the selected classes in an editing session into one class that correspond to each category:</a:t>
            </a:r>
          </a:p>
          <a:p>
            <a:pPr marL="1428750" lvl="2" indent="-514350">
              <a:buFont typeface="+mj-lt"/>
              <a:buAutoNum type="romanLcPeriod"/>
            </a:pPr>
            <a:r>
              <a:rPr lang="en-US" sz="1800" dirty="0">
                <a:effectLst/>
                <a:latin typeface="Calibri" panose="020F0502020204030204" pitchFamily="34" charset="0"/>
                <a:ea typeface="Calibri" panose="020F0502020204030204" pitchFamily="34" charset="0"/>
                <a:cs typeface="Arial" panose="020B0604020202020204" pitchFamily="34" charset="0"/>
              </a:rPr>
              <a:t>Artificial</a:t>
            </a:r>
            <a:r>
              <a:rPr lang="en-US" sz="1800" dirty="0">
                <a:latin typeface="Calibri" panose="020F0502020204030204" pitchFamily="34" charset="0"/>
                <a:ea typeface="Calibri" panose="020F0502020204030204" pitchFamily="34" charset="0"/>
                <a:cs typeface="Arial" panose="020B0604020202020204" pitchFamily="34" charset="0"/>
              </a:rPr>
              <a:t> Area.</a:t>
            </a:r>
          </a:p>
          <a:p>
            <a:pPr marL="1428750" lvl="2" indent="-514350">
              <a:buFont typeface="+mj-lt"/>
              <a:buAutoNum type="romanLcPeriod"/>
            </a:pPr>
            <a:r>
              <a:rPr lang="en-US" sz="1800" dirty="0">
                <a:effectLst/>
                <a:latin typeface="Calibri" panose="020F0502020204030204" pitchFamily="34" charset="0"/>
                <a:ea typeface="Calibri" panose="020F0502020204030204" pitchFamily="34" charset="0"/>
                <a:cs typeface="Arial" panose="020B0604020202020204" pitchFamily="34" charset="0"/>
              </a:rPr>
              <a:t>Agricultural Area.</a:t>
            </a:r>
          </a:p>
          <a:p>
            <a:pPr marL="1428750" lvl="2" indent="-514350">
              <a:buFont typeface="+mj-lt"/>
              <a:buAutoNum type="romanLcPeriod"/>
            </a:pPr>
            <a:r>
              <a:rPr lang="en-US" sz="1800" dirty="0">
                <a:latin typeface="Calibri" panose="020F0502020204030204" pitchFamily="34" charset="0"/>
                <a:ea typeface="Calibri" panose="020F0502020204030204" pitchFamily="34" charset="0"/>
                <a:cs typeface="Arial" panose="020B0604020202020204" pitchFamily="34" charset="0"/>
              </a:rPr>
              <a:t>W</a:t>
            </a:r>
            <a:r>
              <a:rPr lang="en-US" sz="1800" dirty="0">
                <a:effectLst/>
                <a:latin typeface="Calibri" panose="020F0502020204030204" pitchFamily="34" charset="0"/>
                <a:ea typeface="Calibri" panose="020F0502020204030204" pitchFamily="34" charset="0"/>
                <a:cs typeface="Arial" panose="020B0604020202020204" pitchFamily="34" charset="0"/>
              </a:rPr>
              <a:t>ooded </a:t>
            </a:r>
            <a:r>
              <a:rPr lang="en-US" sz="1800" dirty="0">
                <a:latin typeface="Calibri" panose="020F0502020204030204" pitchFamily="34" charset="0"/>
                <a:ea typeface="Calibri" panose="020F0502020204030204" pitchFamily="34" charset="0"/>
                <a:cs typeface="Arial" panose="020B0604020202020204" pitchFamily="34" charset="0"/>
              </a:rPr>
              <a:t>L</a:t>
            </a:r>
            <a:r>
              <a:rPr lang="en-US" sz="1800" dirty="0">
                <a:effectLst/>
                <a:latin typeface="Calibri" panose="020F0502020204030204" pitchFamily="34" charset="0"/>
                <a:ea typeface="Calibri" panose="020F0502020204030204" pitchFamily="34" charset="0"/>
                <a:cs typeface="Arial" panose="020B0604020202020204" pitchFamily="34" charset="0"/>
              </a:rPr>
              <a:t>and</a:t>
            </a:r>
            <a:r>
              <a:rPr lang="en-US" sz="1800" dirty="0">
                <a:latin typeface="Calibri" panose="020F0502020204030204" pitchFamily="34" charset="0"/>
                <a:ea typeface="Calibri" panose="020F0502020204030204" pitchFamily="34" charset="0"/>
                <a:cs typeface="Arial" panose="020B0604020202020204" pitchFamily="34" charset="0"/>
              </a:rPr>
              <a:t>.</a:t>
            </a:r>
          </a:p>
          <a:p>
            <a:pPr marL="1428750" lvl="2" indent="-514350">
              <a:buFont typeface="+mj-lt"/>
              <a:buAutoNum type="romanLcPeriod"/>
            </a:pPr>
            <a:r>
              <a:rPr lang="en-US" sz="1800" dirty="0">
                <a:latin typeface="Calibri" panose="020F0502020204030204" pitchFamily="34" charset="0"/>
                <a:ea typeface="Calibri" panose="020F0502020204030204" pitchFamily="34" charset="0"/>
                <a:cs typeface="Arial" panose="020B0604020202020204" pitchFamily="34" charset="0"/>
              </a:rPr>
              <a:t>U</a:t>
            </a:r>
            <a:r>
              <a:rPr lang="en-US" sz="1800" dirty="0">
                <a:effectLst/>
                <a:latin typeface="Calibri" panose="020F0502020204030204" pitchFamily="34" charset="0"/>
                <a:ea typeface="Calibri" panose="020F0502020204030204" pitchFamily="34" charset="0"/>
                <a:cs typeface="Arial" panose="020B0604020202020204" pitchFamily="34" charset="0"/>
              </a:rPr>
              <a:t>nproductive </a:t>
            </a:r>
            <a:r>
              <a:rPr lang="en-US" sz="1800" dirty="0">
                <a:latin typeface="Calibri" panose="020F0502020204030204" pitchFamily="34" charset="0"/>
                <a:ea typeface="Calibri" panose="020F0502020204030204" pitchFamily="34" charset="0"/>
                <a:cs typeface="Arial" panose="020B0604020202020204" pitchFamily="34" charset="0"/>
              </a:rPr>
              <a:t>A</a:t>
            </a:r>
            <a:r>
              <a:rPr lang="en-US" sz="1800" dirty="0">
                <a:effectLst/>
                <a:latin typeface="Calibri" panose="020F0502020204030204" pitchFamily="34" charset="0"/>
                <a:ea typeface="Calibri" panose="020F0502020204030204" pitchFamily="34" charset="0"/>
                <a:cs typeface="Arial" panose="020B0604020202020204" pitchFamily="34" charset="0"/>
              </a:rPr>
              <a:t>rea.</a:t>
            </a:r>
          </a:p>
          <a:p>
            <a:pPr marL="800100" lvl="1" indent="-342900">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Later, after the translation was completed, areas were calculated and maps were produced for each year.</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16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DFEE3-20E3-8C9D-1724-B0C99F69A9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255" y="442046"/>
            <a:ext cx="8437418" cy="5182899"/>
          </a:xfrm>
          <a:prstGeom prst="rect">
            <a:avLst/>
          </a:prstGeom>
          <a:noFill/>
          <a:ln>
            <a:noFill/>
          </a:ln>
        </p:spPr>
      </p:pic>
      <p:sp>
        <p:nvSpPr>
          <p:cNvPr id="5" name="Arrow: Down 4">
            <a:extLst>
              <a:ext uri="{FF2B5EF4-FFF2-40B4-BE49-F238E27FC236}">
                <a16:creationId xmlns:a16="http://schemas.microsoft.com/office/drawing/2014/main" id="{B65DCD00-1339-D873-3D32-EF1B7EAADA1E}"/>
              </a:ext>
            </a:extLst>
          </p:cNvPr>
          <p:cNvSpPr/>
          <p:nvPr/>
        </p:nvSpPr>
        <p:spPr>
          <a:xfrm>
            <a:off x="5498177" y="5791200"/>
            <a:ext cx="419792" cy="734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31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1410</Words>
  <Application>Microsoft Office PowerPoint</Application>
  <PresentationFormat>Widescreen</PresentationFormat>
  <Paragraphs>157</Paragraphs>
  <Slides>42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Calibri</vt:lpstr>
      <vt:lpstr>Calibri Light</vt:lpstr>
      <vt:lpstr>Times New Roman</vt:lpstr>
      <vt:lpstr>Wingdings</vt:lpstr>
      <vt:lpstr>Office Theme</vt:lpstr>
      <vt:lpstr>Worksheet</vt:lpstr>
      <vt:lpstr>Land Cover and Land Use Change In Mount Lebanon</vt:lpstr>
      <vt:lpstr>Outline</vt:lpstr>
      <vt:lpstr>Background</vt:lpstr>
      <vt:lpstr>Methodology</vt:lpstr>
      <vt:lpstr>PowerPoint Presentation</vt:lpstr>
      <vt:lpstr>PowerPoint Presentation</vt:lpstr>
      <vt:lpstr>CLC Classification of Study Area at Level 4 </vt:lpstr>
      <vt:lpstr>CLC Classification of Study Area at Level 1 </vt:lpstr>
      <vt:lpstr>PowerPoint Presentation</vt:lpstr>
      <vt:lpstr>PowerPoint Presentation</vt:lpstr>
      <vt:lpstr>CLC classification of each village at level 1 </vt:lpstr>
      <vt:lpstr>PowerPoint Presentation</vt:lpstr>
      <vt:lpstr>PowerPoint Presentation</vt:lpstr>
      <vt:lpstr>PowerPoint Presentation</vt:lpstr>
      <vt:lpstr>PowerPoint Presentation</vt:lpstr>
      <vt:lpstr>PowerPoint Presentation</vt:lpstr>
      <vt:lpstr>Limitation of this study </vt:lpstr>
      <vt:lpstr>supervised classification </vt:lpstr>
      <vt:lpstr>PowerPoint Presentation</vt:lpstr>
      <vt:lpstr>LUC comparison between Corine and supervised classification </vt:lpstr>
      <vt:lpstr>results and discussion </vt:lpstr>
      <vt:lpstr>PowerPoint Presentation</vt:lpstr>
      <vt:lpstr>LUCC results using Corine classification at level 4  </vt:lpstr>
      <vt:lpstr>PowerPoint Presentation</vt:lpstr>
      <vt:lpstr>PowerPoint Presentation</vt:lpstr>
      <vt:lpstr>LUCC results using Corine classification at level 1 </vt:lpstr>
      <vt:lpstr>PowerPoint Presentation</vt:lpstr>
      <vt:lpstr>PowerPoint Presentation</vt:lpstr>
      <vt:lpstr>LUCC RESULTS OF EACH VILLAGE </vt:lpstr>
      <vt:lpstr>PowerPoint Presentation</vt:lpstr>
      <vt:lpstr>PowerPoint Presentation</vt:lpstr>
      <vt:lpstr>PowerPoint Presentation</vt:lpstr>
      <vt:lpstr>lucc results using supervised classification at level 1 </vt:lpstr>
      <vt:lpstr>PowerPoint Presentation</vt:lpstr>
      <vt:lpstr>LUCs of Study Area using Supervised Classification</vt:lpstr>
      <vt:lpstr>comparison between corine and supervised classification </vt:lpstr>
      <vt:lpstr>PowerPoint Presentation</vt:lpstr>
      <vt:lpstr>PowerPoint Presentation</vt:lpstr>
      <vt:lpstr>PowerPoint Presentation</vt:lpstr>
      <vt:lpstr>conclusion </vt:lpstr>
      <vt:lpstr>Conclusion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and Land Use Change In Mount Lebanon</dc:title>
  <dc:creator>sarah yehia</dc:creator>
  <cp:lastModifiedBy>bassem naser aldine</cp:lastModifiedBy>
  <cp:revision>8</cp:revision>
  <dcterms:created xsi:type="dcterms:W3CDTF">2022-10-13T00:28:45Z</dcterms:created>
  <dcterms:modified xsi:type="dcterms:W3CDTF">2025-05-01T19:53:23Z</dcterms:modified>
</cp:coreProperties>
</file>